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6"/>
  </p:notesMasterIdLst>
  <p:sldIdLst>
    <p:sldId id="256" r:id="rId2"/>
    <p:sldId id="267" r:id="rId3"/>
    <p:sldId id="271" r:id="rId4"/>
    <p:sldId id="257" r:id="rId5"/>
    <p:sldId id="258" r:id="rId6"/>
    <p:sldId id="259" r:id="rId7"/>
    <p:sldId id="260" r:id="rId8"/>
    <p:sldId id="270" r:id="rId9"/>
    <p:sldId id="261" r:id="rId10"/>
    <p:sldId id="262" r:id="rId11"/>
    <p:sldId id="263" r:id="rId12"/>
    <p:sldId id="264" r:id="rId13"/>
    <p:sldId id="265"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e Drummond" initials="LD" lastIdx="1" clrIdx="0">
    <p:extLst>
      <p:ext uri="{19B8F6BF-5375-455C-9EA6-DF929625EA0E}">
        <p15:presenceInfo xmlns:p15="http://schemas.microsoft.com/office/powerpoint/2012/main" userId="67f763ea1a0dc3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83" autoAdjust="0"/>
  </p:normalViewPr>
  <p:slideViewPr>
    <p:cSldViewPr snapToGrid="0">
      <p:cViewPr varScale="1">
        <p:scale>
          <a:sx n="107" d="100"/>
          <a:sy n="107" d="100"/>
        </p:scale>
        <p:origin x="750" y="15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4524C-9076-4D79-8DAC-D47113DC986F}" type="datetimeFigureOut">
              <a:rPr lang="en-CA" smtClean="0"/>
              <a:t>2024-09-12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57A24-3119-4E5C-99AC-3DDCF7B5DF05}" type="slidenum">
              <a:rPr lang="en-CA" smtClean="0"/>
              <a:t>‹#›</a:t>
            </a:fld>
            <a:endParaRPr lang="en-CA"/>
          </a:p>
        </p:txBody>
      </p:sp>
    </p:spTree>
    <p:extLst>
      <p:ext uri="{BB962C8B-B14F-4D97-AF65-F5344CB8AC3E}">
        <p14:creationId xmlns:p14="http://schemas.microsoft.com/office/powerpoint/2010/main" val="296479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A257A24-3119-4E5C-99AC-3DDCF7B5DF05}" type="slidenum">
              <a:rPr lang="en-CA" smtClean="0"/>
              <a:t>2</a:t>
            </a:fld>
            <a:endParaRPr lang="en-CA"/>
          </a:p>
        </p:txBody>
      </p:sp>
    </p:spTree>
    <p:extLst>
      <p:ext uri="{BB962C8B-B14F-4D97-AF65-F5344CB8AC3E}">
        <p14:creationId xmlns:p14="http://schemas.microsoft.com/office/powerpoint/2010/main" val="329540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A257A24-3119-4E5C-99AC-3DDCF7B5DF05}" type="slidenum">
              <a:rPr lang="en-CA" smtClean="0"/>
              <a:t>3</a:t>
            </a:fld>
            <a:endParaRPr lang="en-CA"/>
          </a:p>
        </p:txBody>
      </p:sp>
    </p:spTree>
    <p:extLst>
      <p:ext uri="{BB962C8B-B14F-4D97-AF65-F5344CB8AC3E}">
        <p14:creationId xmlns:p14="http://schemas.microsoft.com/office/powerpoint/2010/main" val="407182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A257A24-3119-4E5C-99AC-3DDCF7B5DF05}" type="slidenum">
              <a:rPr lang="en-CA" smtClean="0"/>
              <a:t>4</a:t>
            </a:fld>
            <a:endParaRPr lang="en-CA"/>
          </a:p>
        </p:txBody>
      </p:sp>
    </p:spTree>
    <p:extLst>
      <p:ext uri="{BB962C8B-B14F-4D97-AF65-F5344CB8AC3E}">
        <p14:creationId xmlns:p14="http://schemas.microsoft.com/office/powerpoint/2010/main" val="278627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A257A24-3119-4E5C-99AC-3DDCF7B5DF05}" type="slidenum">
              <a:rPr lang="en-CA" smtClean="0"/>
              <a:t>5</a:t>
            </a:fld>
            <a:endParaRPr lang="en-CA"/>
          </a:p>
        </p:txBody>
      </p:sp>
    </p:spTree>
    <p:extLst>
      <p:ext uri="{BB962C8B-B14F-4D97-AF65-F5344CB8AC3E}">
        <p14:creationId xmlns:p14="http://schemas.microsoft.com/office/powerpoint/2010/main" val="172250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A257A24-3119-4E5C-99AC-3DDCF7B5DF05}" type="slidenum">
              <a:rPr lang="en-CA" smtClean="0"/>
              <a:t>6</a:t>
            </a:fld>
            <a:endParaRPr lang="en-CA"/>
          </a:p>
        </p:txBody>
      </p:sp>
    </p:spTree>
    <p:extLst>
      <p:ext uri="{BB962C8B-B14F-4D97-AF65-F5344CB8AC3E}">
        <p14:creationId xmlns:p14="http://schemas.microsoft.com/office/powerpoint/2010/main" val="5453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A257A24-3119-4E5C-99AC-3DDCF7B5DF05}" type="slidenum">
              <a:rPr lang="en-CA" smtClean="0"/>
              <a:t>7</a:t>
            </a:fld>
            <a:endParaRPr lang="en-CA"/>
          </a:p>
        </p:txBody>
      </p:sp>
    </p:spTree>
    <p:extLst>
      <p:ext uri="{BB962C8B-B14F-4D97-AF65-F5344CB8AC3E}">
        <p14:creationId xmlns:p14="http://schemas.microsoft.com/office/powerpoint/2010/main" val="398857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A257A24-3119-4E5C-99AC-3DDCF7B5DF05}" type="slidenum">
              <a:rPr lang="en-CA" smtClean="0"/>
              <a:t>11</a:t>
            </a:fld>
            <a:endParaRPr lang="en-CA"/>
          </a:p>
        </p:txBody>
      </p:sp>
    </p:spTree>
    <p:extLst>
      <p:ext uri="{BB962C8B-B14F-4D97-AF65-F5344CB8AC3E}">
        <p14:creationId xmlns:p14="http://schemas.microsoft.com/office/powerpoint/2010/main" val="290578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A257A24-3119-4E5C-99AC-3DDCF7B5DF05}" type="slidenum">
              <a:rPr lang="en-CA" smtClean="0"/>
              <a:t>12</a:t>
            </a:fld>
            <a:endParaRPr lang="en-CA"/>
          </a:p>
        </p:txBody>
      </p:sp>
    </p:spTree>
    <p:extLst>
      <p:ext uri="{BB962C8B-B14F-4D97-AF65-F5344CB8AC3E}">
        <p14:creationId xmlns:p14="http://schemas.microsoft.com/office/powerpoint/2010/main" val="1624672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A257A24-3119-4E5C-99AC-3DDCF7B5DF05}" type="slidenum">
              <a:rPr lang="en-CA" smtClean="0"/>
              <a:t>14</a:t>
            </a:fld>
            <a:endParaRPr lang="en-CA"/>
          </a:p>
        </p:txBody>
      </p:sp>
    </p:spTree>
    <p:extLst>
      <p:ext uri="{BB962C8B-B14F-4D97-AF65-F5344CB8AC3E}">
        <p14:creationId xmlns:p14="http://schemas.microsoft.com/office/powerpoint/2010/main" val="120740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3BBDBB-155C-4298-BED0-C0CEF30FE07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1393902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BBDBB-155C-4298-BED0-C0CEF30FE07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407735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BBDBB-155C-4298-BED0-C0CEF30FE07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1946232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93BBDBB-155C-4298-BED0-C0CEF30FE075}"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17030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BBDBB-155C-4298-BED0-C0CEF30FE07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13020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BBDBB-155C-4298-BED0-C0CEF30FE07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27958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3BBDBB-155C-4298-BED0-C0CEF30FE075}"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38323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3BBDBB-155C-4298-BED0-C0CEF30FE075}"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92528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3BBDBB-155C-4298-BED0-C0CEF30FE075}"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28049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BBDBB-155C-4298-BED0-C0CEF30FE075}"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93033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218409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BBDBB-155C-4298-BED0-C0CEF30FE075}"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CFE87-E5C2-42A9-9F66-416320A9791B}" type="slidenum">
              <a:rPr lang="en-US" smtClean="0"/>
              <a:t>‹#›</a:t>
            </a:fld>
            <a:endParaRPr lang="en-US"/>
          </a:p>
        </p:txBody>
      </p:sp>
    </p:spTree>
    <p:extLst>
      <p:ext uri="{BB962C8B-B14F-4D97-AF65-F5344CB8AC3E}">
        <p14:creationId xmlns:p14="http://schemas.microsoft.com/office/powerpoint/2010/main" val="73927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3BBDBB-155C-4298-BED0-C0CEF30FE075}" type="datetimeFigureOut">
              <a:rPr lang="en-US" smtClean="0"/>
              <a:t>9/12/2024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3CFE87-E5C2-42A9-9F66-416320A9791B}" type="slidenum">
              <a:rPr lang="en-US" smtClean="0"/>
              <a:t>‹#›</a:t>
            </a:fld>
            <a:endParaRPr lang="en-US"/>
          </a:p>
        </p:txBody>
      </p:sp>
    </p:spTree>
    <p:extLst>
      <p:ext uri="{BB962C8B-B14F-4D97-AF65-F5344CB8AC3E}">
        <p14:creationId xmlns:p14="http://schemas.microsoft.com/office/powerpoint/2010/main" val="98133485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perthfsc.uplifterinc.com/" TargetMode="External"/><Relationship Id="rId4" Type="http://schemas.openxmlformats.org/officeDocument/2006/relationships/hyperlink" Target="mailto:Perthfsc@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ogo with text and a picture of a skate&#10;&#10;Description automatically generated">
            <a:extLst>
              <a:ext uri="{FF2B5EF4-FFF2-40B4-BE49-F238E27FC236}">
                <a16:creationId xmlns:a16="http://schemas.microsoft.com/office/drawing/2014/main" id="{60A9F73D-F86F-8EA7-98CD-D3048EA04DF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514600" y="-304800"/>
            <a:ext cx="7162800" cy="7162800"/>
          </a:xfrm>
          <a:prstGeom prst="rect">
            <a:avLst/>
          </a:prstGeom>
        </p:spPr>
      </p:pic>
      <p:pic>
        <p:nvPicPr>
          <p:cNvPr id="6" name="Picture 5" descr="A pink background with white circles&#10;&#10;Description automatically generated">
            <a:extLst>
              <a:ext uri="{FF2B5EF4-FFF2-40B4-BE49-F238E27FC236}">
                <a16:creationId xmlns:a16="http://schemas.microsoft.com/office/drawing/2014/main" id="{BB4C3AA9-97C2-D2EE-C110-A64D8FDEF39D}"/>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996"/>
            <a:ext cx="12192000" cy="6856007"/>
          </a:xfrm>
          <a:prstGeom prst="rect">
            <a:avLst/>
          </a:prstGeom>
        </p:spPr>
      </p:pic>
      <p:sp>
        <p:nvSpPr>
          <p:cNvPr id="2" name="Title 1">
            <a:extLst>
              <a:ext uri="{FF2B5EF4-FFF2-40B4-BE49-F238E27FC236}">
                <a16:creationId xmlns:a16="http://schemas.microsoft.com/office/drawing/2014/main" id="{DE84B198-D938-409F-8EFF-3DAD0251D8F3}"/>
              </a:ext>
            </a:extLst>
          </p:cNvPr>
          <p:cNvSpPr>
            <a:spLocks noGrp="1"/>
          </p:cNvSpPr>
          <p:nvPr>
            <p:ph type="ctrTitle"/>
          </p:nvPr>
        </p:nvSpPr>
        <p:spPr>
          <a:xfrm>
            <a:off x="1282703" y="1289888"/>
            <a:ext cx="5854698" cy="4278224"/>
          </a:xfrm>
        </p:spPr>
        <p:txBody>
          <a:bodyPr anchor="ctr">
            <a:normAutofit/>
          </a:bodyPr>
          <a:lstStyle/>
          <a:p>
            <a:pPr algn="r"/>
            <a:r>
              <a:rPr lang="en-US" sz="5000" dirty="0" err="1">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Canskate</a:t>
            </a:r>
            <a: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 </a:t>
            </a:r>
            <a:b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br>
            <a:r>
              <a:rPr lang="en-US" sz="5000" dirty="0">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Parent Information </a:t>
            </a:r>
          </a:p>
        </p:txBody>
      </p:sp>
      <p:sp>
        <p:nvSpPr>
          <p:cNvPr id="3" name="Subtitle 2">
            <a:extLst>
              <a:ext uri="{FF2B5EF4-FFF2-40B4-BE49-F238E27FC236}">
                <a16:creationId xmlns:a16="http://schemas.microsoft.com/office/drawing/2014/main" id="{E7148441-11EA-4150-B185-C7F3B5D07B9D}"/>
              </a:ext>
            </a:extLst>
          </p:cNvPr>
          <p:cNvSpPr>
            <a:spLocks noGrp="1"/>
          </p:cNvSpPr>
          <p:nvPr>
            <p:ph type="subTitle" idx="1"/>
          </p:nvPr>
        </p:nvSpPr>
        <p:spPr>
          <a:xfrm>
            <a:off x="7918221" y="1289889"/>
            <a:ext cx="2989891" cy="4278223"/>
          </a:xfrm>
        </p:spPr>
        <p:txBody>
          <a:bodyPr anchor="ctr">
            <a:normAutofit/>
          </a:bodyPr>
          <a:lstStyle/>
          <a:p>
            <a:pPr algn="l"/>
            <a:r>
              <a:rPr lang="en-US" dirty="0">
                <a:latin typeface="Calibri" panose="020F0502020204030204" pitchFamily="34" charset="0"/>
                <a:cs typeface="Calibri" panose="020F0502020204030204" pitchFamily="34" charset="0"/>
              </a:rPr>
              <a:t>Perth Skating Club</a:t>
            </a:r>
          </a:p>
          <a:p>
            <a:pPr algn="l"/>
            <a:r>
              <a:rPr lang="en-US" sz="2000" dirty="0">
                <a:latin typeface="Calibri" panose="020F0502020204030204" pitchFamily="34" charset="0"/>
                <a:cs typeface="Calibri" panose="020F0502020204030204" pitchFamily="34" charset="0"/>
              </a:rPr>
              <a:t>2024-2025 Skating Season</a:t>
            </a:r>
          </a:p>
        </p:txBody>
      </p:sp>
      <p:pic>
        <p:nvPicPr>
          <p:cNvPr id="12" name="Picture 11" descr="A black background with white text&#10;&#10;Description automatically generated">
            <a:extLst>
              <a:ext uri="{FF2B5EF4-FFF2-40B4-BE49-F238E27FC236}">
                <a16:creationId xmlns:a16="http://schemas.microsoft.com/office/drawing/2014/main" id="{8D158AD4-92D6-029C-AFE5-E9E76ABE7039}"/>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10279558" y="6083857"/>
            <a:ext cx="1831161" cy="682703"/>
          </a:xfrm>
          <a:prstGeom prst="rect">
            <a:avLst/>
          </a:prstGeom>
        </p:spPr>
      </p:pic>
    </p:spTree>
    <p:extLst>
      <p:ext uri="{BB962C8B-B14F-4D97-AF65-F5344CB8AC3E}">
        <p14:creationId xmlns:p14="http://schemas.microsoft.com/office/powerpoint/2010/main" val="115632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5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background with white circles&#10;&#10;Description automatically generated">
            <a:extLst>
              <a:ext uri="{FF2B5EF4-FFF2-40B4-BE49-F238E27FC236}">
                <a16:creationId xmlns:a16="http://schemas.microsoft.com/office/drawing/2014/main" id="{145E6B0E-9C2C-1DB7-2AC5-B2E825D7943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993"/>
            <a:ext cx="12192000" cy="6856007"/>
          </a:xfrm>
          <a:prstGeom prst="rect">
            <a:avLst/>
          </a:prstGeom>
        </p:spPr>
      </p:pic>
      <p:sp>
        <p:nvSpPr>
          <p:cNvPr id="2" name="Title 1">
            <a:extLst>
              <a:ext uri="{FF2B5EF4-FFF2-40B4-BE49-F238E27FC236}">
                <a16:creationId xmlns:a16="http://schemas.microsoft.com/office/drawing/2014/main" id="{AF65AEBA-6661-4121-9FFB-B90BB74710FD}"/>
              </a:ext>
            </a:extLst>
          </p:cNvPr>
          <p:cNvSpPr>
            <a:spLocks noGrp="1"/>
          </p:cNvSpPr>
          <p:nvPr>
            <p:ph type="title"/>
          </p:nvPr>
        </p:nvSpPr>
        <p:spPr>
          <a:xfrm>
            <a:off x="913795" y="927100"/>
            <a:ext cx="4062233" cy="4616450"/>
          </a:xfrm>
        </p:spPr>
        <p:txBody>
          <a:bodyPr>
            <a:normAutofit/>
          </a:bodyPr>
          <a:lstStyle/>
          <a:p>
            <a:r>
              <a:rPr lang="en-US" sz="3600" dirty="0">
                <a:latin typeface="Avenir Next LT Pro Demi" panose="020B0704020202020204" pitchFamily="34" charset="0"/>
                <a:cs typeface="Calibri" panose="020F0502020204030204" pitchFamily="34" charset="0"/>
              </a:rPr>
              <a:t>Program Assistants</a:t>
            </a:r>
          </a:p>
        </p:txBody>
      </p:sp>
      <p:sp>
        <p:nvSpPr>
          <p:cNvPr id="3" name="Content Placeholder 2">
            <a:extLst>
              <a:ext uri="{FF2B5EF4-FFF2-40B4-BE49-F238E27FC236}">
                <a16:creationId xmlns:a16="http://schemas.microsoft.com/office/drawing/2014/main" id="{03662511-5072-449B-BACA-778D6BC0350F}"/>
              </a:ext>
            </a:extLst>
          </p:cNvPr>
          <p:cNvSpPr>
            <a:spLocks noGrp="1"/>
          </p:cNvSpPr>
          <p:nvPr>
            <p:ph idx="1"/>
          </p:nvPr>
        </p:nvSpPr>
        <p:spPr>
          <a:xfrm>
            <a:off x="4976029" y="971549"/>
            <a:ext cx="6291528" cy="4616450"/>
          </a:xfrm>
        </p:spPr>
        <p:txBody>
          <a:bodyPr anchor="ctr">
            <a:normAutofit/>
          </a:bodyPr>
          <a:lstStyle/>
          <a:p>
            <a:r>
              <a:rPr lang="en-US" sz="1800" dirty="0">
                <a:cs typeface="Calibri" panose="020F0502020204030204" pitchFamily="34" charset="0"/>
              </a:rPr>
              <a:t>Our program assistants are skaters you see helping our younger athletes with the Blue T Shirts</a:t>
            </a:r>
          </a:p>
          <a:p>
            <a:r>
              <a:rPr lang="en-US" sz="1800" dirty="0">
                <a:cs typeface="Calibri" panose="020F0502020204030204" pitchFamily="34" charset="0"/>
              </a:rPr>
              <a:t>These program assistants have received special training throughout the season to support our PreCanSkate and </a:t>
            </a:r>
            <a:r>
              <a:rPr lang="en-US" sz="1800" dirty="0" err="1">
                <a:cs typeface="Calibri" panose="020F0502020204030204" pitchFamily="34" charset="0"/>
              </a:rPr>
              <a:t>CanSkate</a:t>
            </a:r>
            <a:r>
              <a:rPr lang="en-US" sz="1800" dirty="0">
                <a:cs typeface="Calibri" panose="020F0502020204030204" pitchFamily="34" charset="0"/>
              </a:rPr>
              <a:t> programs</a:t>
            </a:r>
          </a:p>
          <a:p>
            <a:r>
              <a:rPr lang="en-US" sz="1800" dirty="0">
                <a:cs typeface="Calibri" panose="020F0502020204030204" pitchFamily="34" charset="0"/>
              </a:rPr>
              <a:t>If you wish to communicate with a member of our club regarding the </a:t>
            </a:r>
            <a:r>
              <a:rPr lang="en-US" sz="1800" dirty="0" err="1">
                <a:cs typeface="Calibri" panose="020F0502020204030204" pitchFamily="34" charset="0"/>
              </a:rPr>
              <a:t>CanSkate</a:t>
            </a:r>
            <a:r>
              <a:rPr lang="en-US" sz="1800" dirty="0">
                <a:cs typeface="Calibri" panose="020F0502020204030204" pitchFamily="34" charset="0"/>
              </a:rPr>
              <a:t> session, you can let a PA know and they will direct you to a professional coach</a:t>
            </a:r>
          </a:p>
        </p:txBody>
      </p:sp>
      <p:pic>
        <p:nvPicPr>
          <p:cNvPr id="5" name="Picture 4" descr="A black background with white text&#10;&#10;Description automatically generated">
            <a:extLst>
              <a:ext uri="{FF2B5EF4-FFF2-40B4-BE49-F238E27FC236}">
                <a16:creationId xmlns:a16="http://schemas.microsoft.com/office/drawing/2014/main" id="{D43822DC-6611-56DD-8E49-06522C63374A}"/>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0279558" y="6083857"/>
            <a:ext cx="1831161" cy="682703"/>
          </a:xfrm>
          <a:prstGeom prst="rect">
            <a:avLst/>
          </a:prstGeom>
        </p:spPr>
      </p:pic>
      <p:pic>
        <p:nvPicPr>
          <p:cNvPr id="6" name="Picture 5" descr="A logo with text and a picture of a skate&#10;&#10;Description automatically generated">
            <a:extLst>
              <a:ext uri="{FF2B5EF4-FFF2-40B4-BE49-F238E27FC236}">
                <a16:creationId xmlns:a16="http://schemas.microsoft.com/office/drawing/2014/main" id="{08D3605B-6E88-4C2C-3EB4-DDA7A432B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1" y="5874091"/>
            <a:ext cx="982912" cy="982912"/>
          </a:xfrm>
          <a:prstGeom prst="rect">
            <a:avLst/>
          </a:prstGeom>
        </p:spPr>
      </p:pic>
    </p:spTree>
    <p:extLst>
      <p:ext uri="{BB962C8B-B14F-4D97-AF65-F5344CB8AC3E}">
        <p14:creationId xmlns:p14="http://schemas.microsoft.com/office/powerpoint/2010/main" val="381478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background with white circles&#10;&#10;Description automatically generated">
            <a:extLst>
              <a:ext uri="{FF2B5EF4-FFF2-40B4-BE49-F238E27FC236}">
                <a16:creationId xmlns:a16="http://schemas.microsoft.com/office/drawing/2014/main" id="{0D1F32F6-3236-6C58-B9D3-A4397BAFD2A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1993"/>
            <a:ext cx="12192000" cy="6856007"/>
          </a:xfrm>
          <a:prstGeom prst="rect">
            <a:avLst/>
          </a:prstGeom>
        </p:spPr>
      </p:pic>
      <p:sp>
        <p:nvSpPr>
          <p:cNvPr id="2" name="Title 1">
            <a:extLst>
              <a:ext uri="{FF2B5EF4-FFF2-40B4-BE49-F238E27FC236}">
                <a16:creationId xmlns:a16="http://schemas.microsoft.com/office/drawing/2014/main" id="{0A609340-E111-48F7-AE8D-DD098CB73E9E}"/>
              </a:ext>
            </a:extLst>
          </p:cNvPr>
          <p:cNvSpPr>
            <a:spLocks noGrp="1"/>
          </p:cNvSpPr>
          <p:nvPr>
            <p:ph type="title"/>
          </p:nvPr>
        </p:nvSpPr>
        <p:spPr>
          <a:xfrm>
            <a:off x="913796" y="927100"/>
            <a:ext cx="3418766" cy="4616450"/>
          </a:xfrm>
        </p:spPr>
        <p:txBody>
          <a:bodyPr>
            <a:normAutofit/>
          </a:bodyPr>
          <a:lstStyle/>
          <a:p>
            <a:r>
              <a:rPr lang="en-US" sz="3600" dirty="0">
                <a:latin typeface="Avenir Next LT Pro Demi" panose="020B0704020202020204" pitchFamily="34" charset="0"/>
                <a:cs typeface="Calibri" panose="020F0502020204030204" pitchFamily="34" charset="0"/>
              </a:rPr>
              <a:t>Review of session format</a:t>
            </a:r>
          </a:p>
        </p:txBody>
      </p:sp>
      <p:sp>
        <p:nvSpPr>
          <p:cNvPr id="3" name="Content Placeholder 2">
            <a:extLst>
              <a:ext uri="{FF2B5EF4-FFF2-40B4-BE49-F238E27FC236}">
                <a16:creationId xmlns:a16="http://schemas.microsoft.com/office/drawing/2014/main" id="{B8F5334C-8EB5-4BDC-87FE-AA499AC9EC4A}"/>
              </a:ext>
            </a:extLst>
          </p:cNvPr>
          <p:cNvSpPr>
            <a:spLocks noGrp="1"/>
          </p:cNvSpPr>
          <p:nvPr>
            <p:ph idx="1"/>
          </p:nvPr>
        </p:nvSpPr>
        <p:spPr>
          <a:xfrm>
            <a:off x="4976029" y="238897"/>
            <a:ext cx="6291528" cy="6409038"/>
          </a:xfrm>
        </p:spPr>
        <p:txBody>
          <a:bodyPr anchor="ctr">
            <a:normAutofit/>
          </a:bodyPr>
          <a:lstStyle/>
          <a:p>
            <a:r>
              <a:rPr lang="en-US" sz="1600" dirty="0">
                <a:effectLst/>
                <a:ea typeface="Times New Roman" panose="02020603050405020304" pitchFamily="18" charset="0"/>
              </a:rPr>
              <a:t>The </a:t>
            </a:r>
            <a:r>
              <a:rPr lang="en-US" sz="1600" dirty="0" err="1">
                <a:effectLst/>
                <a:ea typeface="Times New Roman" panose="02020603050405020304" pitchFamily="18" charset="0"/>
              </a:rPr>
              <a:t>CanSkate</a:t>
            </a:r>
            <a:r>
              <a:rPr lang="en-US" sz="1600" dirty="0">
                <a:effectLst/>
                <a:ea typeface="Times New Roman" panose="02020603050405020304" pitchFamily="18" charset="0"/>
              </a:rPr>
              <a:t> program is organized into seven progressive stages of learning from PreCanSkate to Stage 6. The fast-paced program introduces skaters to the ABC’s of skating that are </a:t>
            </a:r>
            <a:r>
              <a:rPr lang="en-US" sz="1600" dirty="0" err="1">
                <a:effectLst/>
                <a:ea typeface="Times New Roman" panose="02020603050405020304" pitchFamily="18" charset="0"/>
              </a:rPr>
              <a:t>FUNdamental</a:t>
            </a:r>
            <a:r>
              <a:rPr lang="en-US" sz="1600" dirty="0">
                <a:effectLst/>
                <a:ea typeface="Times New Roman" panose="02020603050405020304" pitchFamily="18" charset="0"/>
              </a:rPr>
              <a:t> skills for all ice sports. </a:t>
            </a:r>
          </a:p>
          <a:p>
            <a:pPr lvl="1"/>
            <a:r>
              <a:rPr lang="en-US" sz="1600" b="1" dirty="0">
                <a:effectLst/>
                <a:ea typeface="Times New Roman" panose="02020603050405020304" pitchFamily="18" charset="0"/>
              </a:rPr>
              <a:t>A</a:t>
            </a:r>
            <a:r>
              <a:rPr lang="en-US" sz="1600" dirty="0">
                <a:effectLst/>
                <a:ea typeface="Times New Roman" panose="02020603050405020304" pitchFamily="18" charset="0"/>
              </a:rPr>
              <a:t>gility: concentrating on turning and jumping skills. </a:t>
            </a:r>
          </a:p>
          <a:p>
            <a:pPr lvl="1"/>
            <a:r>
              <a:rPr lang="en-US" sz="1600" b="1" dirty="0">
                <a:effectLst/>
                <a:ea typeface="Times New Roman" panose="02020603050405020304" pitchFamily="18" charset="0"/>
              </a:rPr>
              <a:t>B</a:t>
            </a:r>
            <a:r>
              <a:rPr lang="en-US" sz="1600" dirty="0">
                <a:effectLst/>
                <a:ea typeface="Times New Roman" panose="02020603050405020304" pitchFamily="18" charset="0"/>
              </a:rPr>
              <a:t>alance: concentrating on forward skills, pushing techniques and edges. </a:t>
            </a:r>
          </a:p>
          <a:p>
            <a:pPr lvl="1"/>
            <a:r>
              <a:rPr lang="en-US" sz="1600" b="1" dirty="0">
                <a:effectLst/>
                <a:ea typeface="Times New Roman" panose="02020603050405020304" pitchFamily="18" charset="0"/>
              </a:rPr>
              <a:t>C</a:t>
            </a:r>
            <a:r>
              <a:rPr lang="en-US" sz="1600" dirty="0">
                <a:effectLst/>
                <a:ea typeface="Times New Roman" panose="02020603050405020304" pitchFamily="18" charset="0"/>
              </a:rPr>
              <a:t>ontrol: concentrating on backwards skills, stopping and speed elements. </a:t>
            </a:r>
            <a:endParaRPr lang="en-US" sz="1600" dirty="0">
              <a:cs typeface="Calibri" panose="020F0502020204030204" pitchFamily="34" charset="0"/>
            </a:endParaRPr>
          </a:p>
          <a:p>
            <a:r>
              <a:rPr lang="en-US" sz="1600" dirty="0">
                <a:cs typeface="Calibri" panose="020F0502020204030204" pitchFamily="34" charset="0"/>
              </a:rPr>
              <a:t>The CanSkate session starts with a warm-up led by our program assistants.</a:t>
            </a:r>
          </a:p>
          <a:p>
            <a:r>
              <a:rPr lang="en-US" sz="1600" dirty="0">
                <a:effectLst/>
                <a:ea typeface="Times New Roman" panose="02020603050405020304" pitchFamily="18" charset="0"/>
              </a:rPr>
              <a:t>Skaters will rotate from each station with continuous movement</a:t>
            </a:r>
          </a:p>
          <a:p>
            <a:r>
              <a:rPr lang="en-US" sz="1600" dirty="0">
                <a:ea typeface="Times New Roman" panose="02020603050405020304" pitchFamily="18" charset="0"/>
              </a:rPr>
              <a:t>T</a:t>
            </a:r>
            <a:r>
              <a:rPr lang="en-US" sz="1600" dirty="0">
                <a:effectLst/>
                <a:ea typeface="Times New Roman" panose="02020603050405020304" pitchFamily="18" charset="0"/>
              </a:rPr>
              <a:t>he use of the full ice surface, fast track, group learning stations, and circuits will challenge all skaters to push their learning and further their progress by exposing them to more skills. </a:t>
            </a:r>
            <a:endParaRPr lang="en-US" sz="1600" dirty="0">
              <a:cs typeface="Calibri" panose="020F0502020204030204" pitchFamily="34" charset="0"/>
            </a:endParaRPr>
          </a:p>
          <a:p>
            <a:r>
              <a:rPr lang="en-US" sz="1600" dirty="0">
                <a:cs typeface="Calibri" panose="020F0502020204030204" pitchFamily="34" charset="0"/>
              </a:rPr>
              <a:t>Skaters are grouped based on skill and badge level as set out by our program guidelines. </a:t>
            </a:r>
            <a:r>
              <a:rPr lang="en-US" sz="1600" dirty="0">
                <a:effectLst/>
                <a:ea typeface="Times New Roman" panose="02020603050405020304" pitchFamily="18" charset="0"/>
              </a:rPr>
              <a:t>Grouping of the skaters is an ongoing process as </a:t>
            </a:r>
            <a:r>
              <a:rPr lang="en-US" sz="1600" dirty="0">
                <a:ea typeface="Times New Roman" panose="02020603050405020304" pitchFamily="18" charset="0"/>
              </a:rPr>
              <a:t>each athlete</a:t>
            </a:r>
            <a:r>
              <a:rPr lang="en-US" sz="1600" dirty="0">
                <a:effectLst/>
                <a:ea typeface="Times New Roman" panose="02020603050405020304" pitchFamily="18" charset="0"/>
              </a:rPr>
              <a:t> progresses at their own rate. Skaters may be </a:t>
            </a:r>
            <a:r>
              <a:rPr lang="en-US" sz="1600" dirty="0">
                <a:ea typeface="Times New Roman" panose="02020603050405020304" pitchFamily="18" charset="0"/>
              </a:rPr>
              <a:t>regrouped</a:t>
            </a:r>
            <a:r>
              <a:rPr lang="en-US" sz="1600" dirty="0">
                <a:effectLst/>
                <a:ea typeface="Times New Roman" panose="02020603050405020304" pitchFamily="18" charset="0"/>
              </a:rPr>
              <a:t> from time to time to ensure they are being challenged and exposed to new skills.</a:t>
            </a:r>
            <a:endParaRPr lang="en-US" sz="1600" dirty="0">
              <a:cs typeface="Calibri" panose="020F0502020204030204" pitchFamily="34" charset="0"/>
            </a:endParaRPr>
          </a:p>
          <a:p>
            <a:r>
              <a:rPr lang="en-US" sz="1600" dirty="0">
                <a:cs typeface="Calibri" panose="020F0502020204030204" pitchFamily="34" charset="0"/>
              </a:rPr>
              <a:t>Our goal is to have your child moving for 90% of their session.</a:t>
            </a:r>
          </a:p>
          <a:p>
            <a:r>
              <a:rPr lang="en-US" sz="1600" dirty="0">
                <a:cs typeface="Calibri" panose="020F0502020204030204" pitchFamily="34" charset="0"/>
              </a:rPr>
              <a:t>Sessions end with a group activity and cool-down.</a:t>
            </a:r>
          </a:p>
          <a:p>
            <a:r>
              <a:rPr lang="en-US" sz="1600" dirty="0">
                <a:cs typeface="Calibri" panose="020F0502020204030204" pitchFamily="34" charset="0"/>
              </a:rPr>
              <a:t>All sessions have the main goal of learning while having fun!</a:t>
            </a:r>
          </a:p>
        </p:txBody>
      </p:sp>
      <p:pic>
        <p:nvPicPr>
          <p:cNvPr id="5" name="Picture 4" descr="A logo with text and a picture of a skate&#10;&#10;Description automatically generated">
            <a:extLst>
              <a:ext uri="{FF2B5EF4-FFF2-40B4-BE49-F238E27FC236}">
                <a16:creationId xmlns:a16="http://schemas.microsoft.com/office/drawing/2014/main" id="{42C43AD3-5353-66BD-CB98-7910EC898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1" y="5874091"/>
            <a:ext cx="982912" cy="982912"/>
          </a:xfrm>
          <a:prstGeom prst="rect">
            <a:avLst/>
          </a:prstGeom>
        </p:spPr>
      </p:pic>
    </p:spTree>
    <p:extLst>
      <p:ext uri="{BB962C8B-B14F-4D97-AF65-F5344CB8AC3E}">
        <p14:creationId xmlns:p14="http://schemas.microsoft.com/office/powerpoint/2010/main" val="221664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5D2F-96A2-4556-AD28-7C78B4B0491E}"/>
              </a:ext>
            </a:extLst>
          </p:cNvPr>
          <p:cNvSpPr>
            <a:spLocks noGrp="1"/>
          </p:cNvSpPr>
          <p:nvPr>
            <p:ph type="title"/>
          </p:nvPr>
        </p:nvSpPr>
        <p:spPr/>
        <p:txBody>
          <a:bodyPr>
            <a:noAutofit/>
          </a:bodyPr>
          <a:lstStyle/>
          <a:p>
            <a:r>
              <a:rPr lang="en-US" sz="3600" dirty="0">
                <a:latin typeface="Avenir Next LT Pro Demi" panose="020B0704020202020204" pitchFamily="34" charset="0"/>
                <a:cs typeface="Calibri" panose="020F0502020204030204" pitchFamily="34" charset="0"/>
              </a:rPr>
              <a:t>Reading Report Cards   </a:t>
            </a:r>
            <a:br>
              <a:rPr lang="en-US" sz="3600" dirty="0">
                <a:latin typeface="Avenir Next LT Pro Demi" panose="020B0704020202020204" pitchFamily="34" charset="0"/>
                <a:cs typeface="Calibri" panose="020F0502020204030204" pitchFamily="34" charset="0"/>
              </a:rPr>
            </a:br>
            <a:r>
              <a:rPr lang="en-US" sz="3600" dirty="0" err="1">
                <a:latin typeface="Avenir Next LT Pro Demi" panose="020B0704020202020204" pitchFamily="34" charset="0"/>
                <a:cs typeface="Calibri" panose="020F0502020204030204" pitchFamily="34" charset="0"/>
              </a:rPr>
              <a:t>PreCanskate</a:t>
            </a:r>
            <a:endParaRPr lang="en-US" sz="3600" dirty="0">
              <a:latin typeface="Avenir Next LT Pro Demi" panose="020B070402020202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1D9B05-35E5-43BA-AC28-3C62CDA34AFD}"/>
              </a:ext>
            </a:extLst>
          </p:cNvPr>
          <p:cNvSpPr>
            <a:spLocks noGrp="1"/>
          </p:cNvSpPr>
          <p:nvPr>
            <p:ph sz="half" idx="1"/>
          </p:nvPr>
        </p:nvSpPr>
        <p:spPr/>
        <p:txBody>
          <a:bodyPr anchor="ctr">
            <a:normAutofit/>
          </a:bodyPr>
          <a:lstStyle/>
          <a:p>
            <a:r>
              <a:rPr lang="en-US" sz="1800" dirty="0">
                <a:cs typeface="Calibri" panose="020F0502020204030204" pitchFamily="34" charset="0"/>
              </a:rPr>
              <a:t>Report cards and badge marking occurs throughout the skating season</a:t>
            </a:r>
          </a:p>
          <a:p>
            <a:r>
              <a:rPr lang="en-US" sz="1800" dirty="0">
                <a:cs typeface="Calibri" panose="020F0502020204030204" pitchFamily="34" charset="0"/>
              </a:rPr>
              <a:t>As skaters complete badge levels your skater will receive their badge and continue working on the next level</a:t>
            </a:r>
          </a:p>
          <a:p>
            <a:r>
              <a:rPr lang="en-US" sz="1800" dirty="0">
                <a:cs typeface="Calibri" panose="020F0502020204030204" pitchFamily="34" charset="0"/>
              </a:rPr>
              <a:t>For our </a:t>
            </a:r>
            <a:r>
              <a:rPr lang="en-US" sz="1800" dirty="0" err="1">
                <a:cs typeface="Calibri" panose="020F0502020204030204" pitchFamily="34" charset="0"/>
              </a:rPr>
              <a:t>PreCanSkate</a:t>
            </a:r>
            <a:r>
              <a:rPr lang="en-US" sz="1800" dirty="0">
                <a:cs typeface="Calibri" panose="020F0502020204030204" pitchFamily="34" charset="0"/>
              </a:rPr>
              <a:t> skaters, completion of the first badge means moving to the </a:t>
            </a:r>
            <a:r>
              <a:rPr lang="en-US" sz="1800" dirty="0" err="1">
                <a:cs typeface="Calibri" panose="020F0502020204030204" pitchFamily="34" charset="0"/>
              </a:rPr>
              <a:t>CanSkate</a:t>
            </a:r>
            <a:r>
              <a:rPr lang="en-US" sz="1800" dirty="0">
                <a:cs typeface="Calibri" panose="020F0502020204030204" pitchFamily="34" charset="0"/>
              </a:rPr>
              <a:t> session.  This transition will be discussed with parents.</a:t>
            </a:r>
          </a:p>
        </p:txBody>
      </p:sp>
      <p:pic>
        <p:nvPicPr>
          <p:cNvPr id="7" name="Content Placeholder 6">
            <a:extLst>
              <a:ext uri="{FF2B5EF4-FFF2-40B4-BE49-F238E27FC236}">
                <a16:creationId xmlns:a16="http://schemas.microsoft.com/office/drawing/2014/main" id="{E88A60F4-F1BA-4EEA-B7CB-5D2FABA0A06B}"/>
              </a:ext>
            </a:extLst>
          </p:cNvPr>
          <p:cNvPicPr>
            <a:picLocks noGrp="1" noChangeAspect="1"/>
          </p:cNvPicPr>
          <p:nvPr>
            <p:ph sz="half" idx="2"/>
          </p:nvPr>
        </p:nvPicPr>
        <p:blipFill>
          <a:blip r:embed="rId3"/>
          <a:stretch>
            <a:fillRect/>
          </a:stretch>
        </p:blipFill>
        <p:spPr>
          <a:xfrm>
            <a:off x="6286910" y="2929641"/>
            <a:ext cx="5094287" cy="1604700"/>
          </a:xfrm>
        </p:spPr>
      </p:pic>
      <p:pic>
        <p:nvPicPr>
          <p:cNvPr id="4" name="Picture 3" descr="A pink background with white circles&#10;&#10;Description automatically generated">
            <a:extLst>
              <a:ext uri="{FF2B5EF4-FFF2-40B4-BE49-F238E27FC236}">
                <a16:creationId xmlns:a16="http://schemas.microsoft.com/office/drawing/2014/main" id="{F960558F-1011-AF41-1D22-7DF5CADE919A}"/>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0" y="1993"/>
            <a:ext cx="12192000" cy="6856007"/>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421508AC-C4DA-072D-06C3-7EC72F44136A}"/>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10279558" y="6083857"/>
            <a:ext cx="1831161" cy="682703"/>
          </a:xfrm>
          <a:prstGeom prst="rect">
            <a:avLst/>
          </a:prstGeom>
        </p:spPr>
      </p:pic>
      <p:pic>
        <p:nvPicPr>
          <p:cNvPr id="6" name="Picture 5" descr="A logo with text and a picture of a skate&#10;&#10;Description automatically generated">
            <a:extLst>
              <a:ext uri="{FF2B5EF4-FFF2-40B4-BE49-F238E27FC236}">
                <a16:creationId xmlns:a16="http://schemas.microsoft.com/office/drawing/2014/main" id="{A49A9F29-08F8-AB0D-4FFC-FA16810D41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1" y="5874091"/>
            <a:ext cx="982912" cy="982912"/>
          </a:xfrm>
          <a:prstGeom prst="rect">
            <a:avLst/>
          </a:prstGeom>
        </p:spPr>
      </p:pic>
    </p:spTree>
    <p:extLst>
      <p:ext uri="{BB962C8B-B14F-4D97-AF65-F5344CB8AC3E}">
        <p14:creationId xmlns:p14="http://schemas.microsoft.com/office/powerpoint/2010/main" val="122614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background with white circles&#10;&#10;Description automatically generated">
            <a:extLst>
              <a:ext uri="{FF2B5EF4-FFF2-40B4-BE49-F238E27FC236}">
                <a16:creationId xmlns:a16="http://schemas.microsoft.com/office/drawing/2014/main" id="{CD0F4F7A-6376-13C9-FCF3-403D7ED205BC}"/>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993"/>
            <a:ext cx="12192000" cy="6856007"/>
          </a:xfrm>
          <a:prstGeom prst="rect">
            <a:avLst/>
          </a:prstGeom>
        </p:spPr>
      </p:pic>
      <p:sp>
        <p:nvSpPr>
          <p:cNvPr id="2" name="Title 1">
            <a:extLst>
              <a:ext uri="{FF2B5EF4-FFF2-40B4-BE49-F238E27FC236}">
                <a16:creationId xmlns:a16="http://schemas.microsoft.com/office/drawing/2014/main" id="{1E040ED6-F2AE-4588-A713-CDA564906B7B}"/>
              </a:ext>
            </a:extLst>
          </p:cNvPr>
          <p:cNvSpPr>
            <a:spLocks noGrp="1"/>
          </p:cNvSpPr>
          <p:nvPr>
            <p:ph type="title"/>
          </p:nvPr>
        </p:nvSpPr>
        <p:spPr>
          <a:xfrm>
            <a:off x="851239" y="411956"/>
            <a:ext cx="5929773" cy="1011025"/>
          </a:xfrm>
        </p:spPr>
        <p:txBody>
          <a:bodyPr>
            <a:normAutofit/>
          </a:bodyPr>
          <a:lstStyle/>
          <a:p>
            <a:r>
              <a:rPr lang="en-US" sz="3600" dirty="0" err="1">
                <a:latin typeface="Avenir Next LT Pro Demi" panose="020B0704020202020204" pitchFamily="34" charset="0"/>
                <a:cs typeface="Calibri" panose="020F0502020204030204" pitchFamily="34" charset="0"/>
              </a:rPr>
              <a:t>CanSkate</a:t>
            </a:r>
            <a:r>
              <a:rPr lang="en-US" sz="3600" dirty="0">
                <a:latin typeface="Avenir Next LT Pro Demi" panose="020B0704020202020204" pitchFamily="34" charset="0"/>
                <a:cs typeface="Calibri" panose="020F0502020204030204" pitchFamily="34" charset="0"/>
              </a:rPr>
              <a:t> Report Card</a:t>
            </a:r>
          </a:p>
        </p:txBody>
      </p:sp>
      <p:graphicFrame>
        <p:nvGraphicFramePr>
          <p:cNvPr id="7" name="Object 6">
            <a:extLst>
              <a:ext uri="{FF2B5EF4-FFF2-40B4-BE49-F238E27FC236}">
                <a16:creationId xmlns:a16="http://schemas.microsoft.com/office/drawing/2014/main" id="{B2E5B431-C27D-440C-9144-9EB33F7FA53D}"/>
              </a:ext>
            </a:extLst>
          </p:cNvPr>
          <p:cNvGraphicFramePr>
            <a:graphicFrameLocks noChangeAspect="1"/>
          </p:cNvGraphicFramePr>
          <p:nvPr>
            <p:extLst>
              <p:ext uri="{D42A27DB-BD31-4B8C-83A1-F6EECF244321}">
                <p14:modId xmlns:p14="http://schemas.microsoft.com/office/powerpoint/2010/main" val="588134730"/>
              </p:ext>
            </p:extLst>
          </p:nvPr>
        </p:nvGraphicFramePr>
        <p:xfrm>
          <a:off x="1306754" y="1530137"/>
          <a:ext cx="4035367" cy="5220706"/>
        </p:xfrm>
        <a:graphic>
          <a:graphicData uri="http://schemas.openxmlformats.org/presentationml/2006/ole">
            <mc:AlternateContent xmlns:mc="http://schemas.openxmlformats.org/markup-compatibility/2006">
              <mc:Choice xmlns:v="urn:schemas-microsoft-com:vml" Requires="v">
                <p:oleObj name="Acrobat Document" r:id="rId3" imgW="4663440" imgH="6034757" progId="AcroExch.Document.DC">
                  <p:embed/>
                </p:oleObj>
              </mc:Choice>
              <mc:Fallback>
                <p:oleObj name="Acrobat Document" r:id="rId3" imgW="4663440" imgH="6034757" progId="AcroExch.Document.DC">
                  <p:embed/>
                  <p:pic>
                    <p:nvPicPr>
                      <p:cNvPr id="0" name=""/>
                      <p:cNvPicPr/>
                      <p:nvPr/>
                    </p:nvPicPr>
                    <p:blipFill>
                      <a:blip r:embed="rId4"/>
                      <a:stretch>
                        <a:fillRect/>
                      </a:stretch>
                    </p:blipFill>
                    <p:spPr>
                      <a:xfrm>
                        <a:off x="1306754" y="1530137"/>
                        <a:ext cx="4035367" cy="5220706"/>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8F99EE4D-59CC-4504-9644-2B33E52BF38D}"/>
              </a:ext>
            </a:extLst>
          </p:cNvPr>
          <p:cNvPicPr>
            <a:picLocks noChangeAspect="1"/>
          </p:cNvPicPr>
          <p:nvPr/>
        </p:nvPicPr>
        <p:blipFill>
          <a:blip r:embed="rId5"/>
          <a:stretch>
            <a:fillRect/>
          </a:stretch>
        </p:blipFill>
        <p:spPr>
          <a:xfrm>
            <a:off x="5882617" y="1530137"/>
            <a:ext cx="3881143" cy="5172370"/>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61346F87-C2C0-60F2-6A66-E82CBA753AC5}"/>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0279558" y="6083857"/>
            <a:ext cx="1831161" cy="682703"/>
          </a:xfrm>
          <a:prstGeom prst="rect">
            <a:avLst/>
          </a:prstGeom>
        </p:spPr>
      </p:pic>
      <p:pic>
        <p:nvPicPr>
          <p:cNvPr id="6" name="Picture 5" descr="A logo with text and a picture of a skate&#10;&#10;Description automatically generated">
            <a:extLst>
              <a:ext uri="{FF2B5EF4-FFF2-40B4-BE49-F238E27FC236}">
                <a16:creationId xmlns:a16="http://schemas.microsoft.com/office/drawing/2014/main" id="{678F3F2C-BBA9-3E1E-0CA4-6673E6AD86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81" y="5874091"/>
            <a:ext cx="982912" cy="982912"/>
          </a:xfrm>
          <a:prstGeom prst="rect">
            <a:avLst/>
          </a:prstGeom>
        </p:spPr>
      </p:pic>
    </p:spTree>
    <p:extLst>
      <p:ext uri="{BB962C8B-B14F-4D97-AF65-F5344CB8AC3E}">
        <p14:creationId xmlns:p14="http://schemas.microsoft.com/office/powerpoint/2010/main" val="295376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background with white circles&#10;&#10;Description automatically generated">
            <a:extLst>
              <a:ext uri="{FF2B5EF4-FFF2-40B4-BE49-F238E27FC236}">
                <a16:creationId xmlns:a16="http://schemas.microsoft.com/office/drawing/2014/main" id="{D59413AF-E178-630B-4D0C-13811B3B5A33}"/>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1993"/>
            <a:ext cx="12192000" cy="6856007"/>
          </a:xfrm>
          <a:prstGeom prst="rect">
            <a:avLst/>
          </a:prstGeom>
        </p:spPr>
      </p:pic>
      <p:sp>
        <p:nvSpPr>
          <p:cNvPr id="2" name="Title 1"/>
          <p:cNvSpPr>
            <a:spLocks noGrp="1"/>
          </p:cNvSpPr>
          <p:nvPr>
            <p:ph type="title"/>
          </p:nvPr>
        </p:nvSpPr>
        <p:spPr/>
        <p:txBody>
          <a:bodyPr>
            <a:normAutofit/>
          </a:bodyPr>
          <a:lstStyle/>
          <a:p>
            <a:r>
              <a:rPr lang="en-CA" sz="3600" dirty="0">
                <a:latin typeface="Avenir Next LT Pro Demi" panose="020B0704020202020204" pitchFamily="34" charset="0"/>
                <a:cs typeface="Calibri" panose="020F0502020204030204" pitchFamily="34" charset="0"/>
              </a:rPr>
              <a:t>How to reach us</a:t>
            </a:r>
          </a:p>
        </p:txBody>
      </p:sp>
      <p:sp>
        <p:nvSpPr>
          <p:cNvPr id="3" name="Content Placeholder 2"/>
          <p:cNvSpPr>
            <a:spLocks noGrp="1"/>
          </p:cNvSpPr>
          <p:nvPr>
            <p:ph idx="1"/>
          </p:nvPr>
        </p:nvSpPr>
        <p:spPr>
          <a:xfrm>
            <a:off x="838200" y="1690688"/>
            <a:ext cx="10353762" cy="4094204"/>
          </a:xfrm>
        </p:spPr>
        <p:txBody>
          <a:bodyPr>
            <a:normAutofit/>
          </a:bodyPr>
          <a:lstStyle/>
          <a:p>
            <a:r>
              <a:rPr lang="en-CA" sz="1800" dirty="0">
                <a:effectLst/>
                <a:ea typeface="Times New Roman" panose="02020603050405020304" pitchFamily="18" charset="0"/>
                <a:cs typeface="Calibri" panose="020F0502020204030204" pitchFamily="34" charset="0"/>
              </a:rPr>
              <a:t>Communication is very important to the success of our programs so please do not hesitate to ask questions and give us your feedback at </a:t>
            </a:r>
            <a:r>
              <a:rPr lang="en-CA" sz="1800" u="sng" dirty="0">
                <a:solidFill>
                  <a:srgbClr val="0563C1"/>
                </a:solidFill>
                <a:effectLst/>
                <a:ea typeface="Times New Roman" panose="02020603050405020304" pitchFamily="18" charset="0"/>
                <a:cs typeface="Calibri" panose="020F0502020204030204" pitchFamily="34" charset="0"/>
                <a:hlinkClick r:id="rId4"/>
              </a:rPr>
              <a:t>Perthfsc@gmail.com</a:t>
            </a:r>
            <a:r>
              <a:rPr lang="en-CA" sz="1800" dirty="0">
                <a:effectLst/>
                <a:ea typeface="Times New Roman" panose="02020603050405020304" pitchFamily="18" charset="0"/>
                <a:cs typeface="Calibri" panose="020F0502020204030204" pitchFamily="34" charset="0"/>
              </a:rPr>
              <a:t> </a:t>
            </a:r>
          </a:p>
          <a:p>
            <a:r>
              <a:rPr lang="en-CA" sz="1800" dirty="0">
                <a:effectLst/>
                <a:ea typeface="Times New Roman" panose="02020603050405020304" pitchFamily="18" charset="0"/>
                <a:cs typeface="Calibri" panose="020F0502020204030204" pitchFamily="34" charset="0"/>
              </a:rPr>
              <a:t>For updates and more information please visit our website - </a:t>
            </a:r>
            <a:r>
              <a:rPr lang="en-CA" sz="1800" u="sng" dirty="0">
                <a:solidFill>
                  <a:srgbClr val="0563C1"/>
                </a:solidFill>
                <a:effectLst/>
                <a:ea typeface="Times New Roman" panose="02020603050405020304" pitchFamily="18" charset="0"/>
                <a:cs typeface="Calibri" panose="020F0502020204030204" pitchFamily="34" charset="0"/>
                <a:hlinkClick r:id="rId5"/>
              </a:rPr>
              <a:t>https://perthfsc.uplifterinc.com/</a:t>
            </a:r>
            <a:r>
              <a:rPr lang="en-CA" sz="1800" dirty="0">
                <a:effectLst/>
                <a:ea typeface="Times New Roman" panose="02020603050405020304" pitchFamily="18" charset="0"/>
                <a:cs typeface="Calibri" panose="020F0502020204030204" pitchFamily="34" charset="0"/>
              </a:rPr>
              <a:t> </a:t>
            </a:r>
            <a:endParaRPr lang="en-CA" sz="1800" dirty="0">
              <a:ea typeface="Times New Roman" panose="02020603050405020304" pitchFamily="18" charset="0"/>
              <a:cs typeface="Calibri" panose="020F0502020204030204" pitchFamily="34" charset="0"/>
            </a:endParaRPr>
          </a:p>
          <a:p>
            <a:r>
              <a:rPr lang="en-CA" sz="1800" dirty="0">
                <a:effectLst/>
                <a:ea typeface="Times New Roman" panose="02020603050405020304" pitchFamily="18" charset="0"/>
                <a:cs typeface="Calibri" panose="020F0502020204030204" pitchFamily="34" charset="0"/>
              </a:rPr>
              <a:t>Join us on Facebook at Perth Figure Skating Club. </a:t>
            </a:r>
          </a:p>
          <a:p>
            <a:r>
              <a:rPr lang="en-CA" sz="1800" dirty="0">
                <a:ea typeface="Times New Roman" panose="02020603050405020304" pitchFamily="18" charset="0"/>
                <a:cs typeface="Calibri" panose="020F0502020204030204" pitchFamily="34" charset="0"/>
              </a:rPr>
              <a:t>Speak directly with a member of our executive Saturday mornings at the </a:t>
            </a:r>
            <a:r>
              <a:rPr lang="en-CA" sz="1800" dirty="0" err="1">
                <a:ea typeface="Times New Roman" panose="02020603050405020304" pitchFamily="18" charset="0"/>
                <a:cs typeface="Calibri" panose="020F0502020204030204" pitchFamily="34" charset="0"/>
              </a:rPr>
              <a:t>CanSkate</a:t>
            </a:r>
            <a:r>
              <a:rPr lang="en-CA" sz="1800" dirty="0">
                <a:ea typeface="Times New Roman" panose="02020603050405020304" pitchFamily="18" charset="0"/>
                <a:cs typeface="Calibri" panose="020F0502020204030204" pitchFamily="34" charset="0"/>
              </a:rPr>
              <a:t> table.</a:t>
            </a:r>
            <a:endParaRPr lang="en-CA" sz="1800" dirty="0">
              <a:effectLst/>
              <a:ea typeface="Times New Roman" panose="02020603050405020304" pitchFamily="18" charset="0"/>
              <a:cs typeface="Calibri" panose="020F0502020204030204" pitchFamily="34" charset="0"/>
            </a:endParaRPr>
          </a:p>
          <a:p>
            <a:endParaRPr lang="en-CA" sz="1800" dirty="0">
              <a:ea typeface="Times New Roman" panose="02020603050405020304" pitchFamily="18" charset="0"/>
              <a:cs typeface="Calibri" panose="020F0502020204030204" pitchFamily="34" charset="0"/>
            </a:endParaRPr>
          </a:p>
          <a:p>
            <a:r>
              <a:rPr lang="en-CA" sz="1800" dirty="0">
                <a:effectLst/>
                <a:ea typeface="Times New Roman" panose="02020603050405020304" pitchFamily="18" charset="0"/>
                <a:cs typeface="Calibri" panose="020F0502020204030204" pitchFamily="34" charset="0"/>
              </a:rPr>
              <a:t>Thank you for participating in our Program. We hope you and your skater(s) have a wonderful skating season and one that promotes an interest in life-long participation in skating. </a:t>
            </a:r>
          </a:p>
        </p:txBody>
      </p:sp>
      <p:pic>
        <p:nvPicPr>
          <p:cNvPr id="5" name="Picture 4" descr="A black background with white text&#10;&#10;Description automatically generated">
            <a:extLst>
              <a:ext uri="{FF2B5EF4-FFF2-40B4-BE49-F238E27FC236}">
                <a16:creationId xmlns:a16="http://schemas.microsoft.com/office/drawing/2014/main" id="{2FF5A3AD-4DF3-1983-BA04-F9AE7B4922E0}"/>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0279558" y="6083857"/>
            <a:ext cx="1831161" cy="682703"/>
          </a:xfrm>
          <a:prstGeom prst="rect">
            <a:avLst/>
          </a:prstGeom>
        </p:spPr>
      </p:pic>
      <p:pic>
        <p:nvPicPr>
          <p:cNvPr id="6" name="Picture 5" descr="A logo with text and a picture of a skate&#10;&#10;Description automatically generated">
            <a:extLst>
              <a:ext uri="{FF2B5EF4-FFF2-40B4-BE49-F238E27FC236}">
                <a16:creationId xmlns:a16="http://schemas.microsoft.com/office/drawing/2014/main" id="{ACC172F9-4188-E4DD-CECE-04092F0743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81" y="5874091"/>
            <a:ext cx="982912" cy="982912"/>
          </a:xfrm>
          <a:prstGeom prst="rect">
            <a:avLst/>
          </a:prstGeom>
        </p:spPr>
      </p:pic>
    </p:spTree>
    <p:extLst>
      <p:ext uri="{BB962C8B-B14F-4D97-AF65-F5344CB8AC3E}">
        <p14:creationId xmlns:p14="http://schemas.microsoft.com/office/powerpoint/2010/main" val="91721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nk background with white circles&#10;&#10;Description automatically generated">
            <a:extLst>
              <a:ext uri="{FF2B5EF4-FFF2-40B4-BE49-F238E27FC236}">
                <a16:creationId xmlns:a16="http://schemas.microsoft.com/office/drawing/2014/main" id="{E9857EE9-565B-3031-E60D-998C4DC3B16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996"/>
            <a:ext cx="12192000" cy="6856007"/>
          </a:xfrm>
          <a:prstGeom prst="rect">
            <a:avLst/>
          </a:prstGeom>
        </p:spPr>
      </p:pic>
      <p:sp>
        <p:nvSpPr>
          <p:cNvPr id="9" name="TextBox 8">
            <a:extLst>
              <a:ext uri="{FF2B5EF4-FFF2-40B4-BE49-F238E27FC236}">
                <a16:creationId xmlns:a16="http://schemas.microsoft.com/office/drawing/2014/main" id="{892F6C80-D14A-4745-B528-65161D0222D0}"/>
              </a:ext>
            </a:extLst>
          </p:cNvPr>
          <p:cNvSpPr txBox="1"/>
          <p:nvPr/>
        </p:nvSpPr>
        <p:spPr>
          <a:xfrm>
            <a:off x="913792" y="1973165"/>
            <a:ext cx="10353761" cy="4370427"/>
          </a:xfrm>
          <a:prstGeom prst="rect">
            <a:avLst/>
          </a:prstGeom>
          <a:noFill/>
        </p:spPr>
        <p:txBody>
          <a:bodyPr wrap="square">
            <a:spAutoFit/>
          </a:bodyPr>
          <a:lstStyle/>
          <a:p>
            <a:pPr algn="ctr" fontAlgn="base"/>
            <a:r>
              <a:rPr lang="en-US" sz="2000" b="1" i="0" cap="all" dirty="0">
                <a:effectLst/>
                <a:latin typeface="Calibri" panose="020F0502020204030204" pitchFamily="34" charset="0"/>
                <a:cs typeface="Calibri" panose="020F0502020204030204" pitchFamily="34" charset="0"/>
              </a:rPr>
              <a:t>CANSKATE IS THE LEARN TO SKATE PROGRAM WHICH ALL OTHERS ARE MEASURED AGAINST</a:t>
            </a:r>
          </a:p>
          <a:p>
            <a:pPr algn="l" fontAlgn="base"/>
            <a:endParaRPr lang="en-US" cap="all" dirty="0">
              <a:latin typeface="Calibri" panose="020F0502020204030204" pitchFamily="34" charset="0"/>
              <a:cs typeface="Calibri" panose="020F0502020204030204" pitchFamily="34" charset="0"/>
            </a:endParaRPr>
          </a:p>
          <a:p>
            <a:pPr algn="l" fontAlgn="base"/>
            <a:r>
              <a:rPr lang="en-US" sz="1600" b="0" i="0" dirty="0" err="1">
                <a:effectLst/>
                <a:cs typeface="Calibri" panose="020F0502020204030204" pitchFamily="34" charset="0"/>
              </a:rPr>
              <a:t>CanSkate</a:t>
            </a:r>
            <a:r>
              <a:rPr lang="en-US" sz="1600" b="0" i="0" dirty="0">
                <a:effectLst/>
                <a:cs typeface="Calibri" panose="020F0502020204030204" pitchFamily="34" charset="0"/>
              </a:rPr>
              <a:t> offers the best curriculum in Canada. Our flagship learn-to-skate program has taught millions of Canadians to reach their recreational and competitive goals on the ice.</a:t>
            </a:r>
          </a:p>
          <a:p>
            <a:pPr algn="l" fontAlgn="base"/>
            <a:endParaRPr lang="en-US" sz="1600" b="0" i="0" dirty="0">
              <a:effectLst/>
              <a:cs typeface="Calibri" panose="020F0502020204030204" pitchFamily="34" charset="0"/>
            </a:endParaRPr>
          </a:p>
          <a:p>
            <a:pPr algn="l" fontAlgn="base"/>
            <a:r>
              <a:rPr lang="en-US" sz="1600" b="0" i="0" dirty="0">
                <a:effectLst/>
                <a:cs typeface="Calibri" panose="020F0502020204030204" pitchFamily="34" charset="0"/>
              </a:rPr>
              <a:t>The CanSkate program is geared to beginners of all ages; children, adults, newcomers to Canada and athletes with a disability (AWAD).  Whether you are looking to improve basic skating skills for </a:t>
            </a:r>
            <a:r>
              <a:rPr lang="en-US" sz="1600" dirty="0">
                <a:cs typeface="Calibri" panose="020F0502020204030204" pitchFamily="34" charset="0"/>
              </a:rPr>
              <a:t>ice sports such as </a:t>
            </a:r>
            <a:r>
              <a:rPr lang="en-US" sz="1600" b="0" i="0" dirty="0">
                <a:effectLst/>
                <a:cs typeface="Calibri" panose="020F0502020204030204" pitchFamily="34" charset="0"/>
              </a:rPr>
              <a:t>figure skating, hockey, ringette </a:t>
            </a:r>
            <a:r>
              <a:rPr lang="en-US" sz="1600" dirty="0">
                <a:cs typeface="Calibri" panose="020F0502020204030204" pitchFamily="34" charset="0"/>
              </a:rPr>
              <a:t>and </a:t>
            </a:r>
            <a:r>
              <a:rPr lang="en-US" sz="1600" b="0" i="0" dirty="0">
                <a:effectLst/>
                <a:cs typeface="Calibri" panose="020F0502020204030204" pitchFamily="34" charset="0"/>
              </a:rPr>
              <a:t>speed skating, or wish to skate for recreation, fitness and fun, CanSkate will get you there.</a:t>
            </a:r>
          </a:p>
          <a:p>
            <a:pPr algn="l" fontAlgn="base"/>
            <a:endParaRPr lang="en-US" sz="1600" b="0" i="0" dirty="0">
              <a:effectLst/>
              <a:cs typeface="Calibri" panose="020F0502020204030204" pitchFamily="34" charset="0"/>
            </a:endParaRPr>
          </a:p>
          <a:p>
            <a:pPr algn="l" fontAlgn="base"/>
            <a:r>
              <a:rPr lang="en-US" sz="1600" b="0" i="0" dirty="0">
                <a:effectLst/>
                <a:cs typeface="Calibri" panose="020F0502020204030204" pitchFamily="34" charset="0"/>
              </a:rPr>
              <a:t>Conducted in a fun, friendly environment, the CanSkate program showcases a comprehensive series of balance, control and agility skills, using a nationally-tested and proven curriculum that supports skater success in developing stronger basic skills on the ice.</a:t>
            </a:r>
          </a:p>
          <a:p>
            <a:pPr algn="l" fontAlgn="base"/>
            <a:endParaRPr lang="en-US" sz="1600" b="0" i="0" dirty="0">
              <a:effectLst/>
              <a:cs typeface="Calibri" panose="020F0502020204030204" pitchFamily="34" charset="0"/>
            </a:endParaRPr>
          </a:p>
          <a:p>
            <a:pPr algn="l" fontAlgn="base"/>
            <a:r>
              <a:rPr lang="en-US" sz="1600" b="0" i="0" dirty="0">
                <a:effectLst/>
                <a:cs typeface="Calibri" panose="020F0502020204030204" pitchFamily="34" charset="0"/>
              </a:rPr>
              <a:t>Millions of Canadians, including World and Olympic figure skating champions and National Hockey League stars, have taken their first steps on the ice with the CanSkate program. Offered at clubs and skating schools across Canada and delivered by NCCP coaches, CanSkate will help you realize your skating goals.</a:t>
            </a:r>
          </a:p>
        </p:txBody>
      </p:sp>
      <p:pic>
        <p:nvPicPr>
          <p:cNvPr id="11" name="Content Placeholder 10" descr="A black background with white dots&#10;&#10;Description automatically generated">
            <a:extLst>
              <a:ext uri="{FF2B5EF4-FFF2-40B4-BE49-F238E27FC236}">
                <a16:creationId xmlns:a16="http://schemas.microsoft.com/office/drawing/2014/main" id="{C2C3D348-2F18-C2C8-2AB9-684B8CD5B13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76096" y="113200"/>
            <a:ext cx="8829155" cy="1626285"/>
          </a:xfrm>
        </p:spPr>
      </p:pic>
    </p:spTree>
    <p:extLst>
      <p:ext uri="{BB962C8B-B14F-4D97-AF65-F5344CB8AC3E}">
        <p14:creationId xmlns:p14="http://schemas.microsoft.com/office/powerpoint/2010/main" val="279833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nk background with white circles&#10;&#10;Description automatically generated">
            <a:extLst>
              <a:ext uri="{FF2B5EF4-FFF2-40B4-BE49-F238E27FC236}">
                <a16:creationId xmlns:a16="http://schemas.microsoft.com/office/drawing/2014/main" id="{4C0B1BA6-6082-589C-2A7B-0C1865A41C06}"/>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996"/>
            <a:ext cx="12192000" cy="6856007"/>
          </a:xfrm>
          <a:prstGeom prst="rect">
            <a:avLst/>
          </a:prstGeom>
        </p:spPr>
      </p:pic>
      <p:sp>
        <p:nvSpPr>
          <p:cNvPr id="2" name="Title 1">
            <a:extLst>
              <a:ext uri="{FF2B5EF4-FFF2-40B4-BE49-F238E27FC236}">
                <a16:creationId xmlns:a16="http://schemas.microsoft.com/office/drawing/2014/main" id="{24862BD0-FF41-35D8-02FE-68D355961B26}"/>
              </a:ext>
            </a:extLst>
          </p:cNvPr>
          <p:cNvSpPr>
            <a:spLocks noGrp="1"/>
          </p:cNvSpPr>
          <p:nvPr>
            <p:ph type="title"/>
          </p:nvPr>
        </p:nvSpPr>
        <p:spPr/>
        <p:txBody>
          <a:bodyPr/>
          <a:lstStyle/>
          <a:p>
            <a:r>
              <a:rPr lang="en-US" dirty="0">
                <a:latin typeface="Avenir Next LT Pro Demi" panose="020F0502020204030204" pitchFamily="34" charset="0"/>
              </a:rPr>
              <a:t>Who we are:</a:t>
            </a:r>
            <a:endParaRPr lang="en-CA" dirty="0">
              <a:latin typeface="Avenir Next LT Pro Demi" panose="020F0502020204030204" pitchFamily="34" charset="0"/>
            </a:endParaRPr>
          </a:p>
        </p:txBody>
      </p:sp>
      <p:sp>
        <p:nvSpPr>
          <p:cNvPr id="3" name="Text Placeholder 2">
            <a:extLst>
              <a:ext uri="{FF2B5EF4-FFF2-40B4-BE49-F238E27FC236}">
                <a16:creationId xmlns:a16="http://schemas.microsoft.com/office/drawing/2014/main" id="{2DA36B0C-D048-BDA7-12D3-91381C531052}"/>
              </a:ext>
            </a:extLst>
          </p:cNvPr>
          <p:cNvSpPr>
            <a:spLocks noGrp="1"/>
          </p:cNvSpPr>
          <p:nvPr>
            <p:ph type="body" idx="1"/>
          </p:nvPr>
        </p:nvSpPr>
        <p:spPr>
          <a:xfrm>
            <a:off x="1140602" y="1334087"/>
            <a:ext cx="4879199" cy="823912"/>
          </a:xfrm>
        </p:spPr>
        <p:txBody>
          <a:bodyPr>
            <a:normAutofit/>
          </a:bodyPr>
          <a:lstStyle/>
          <a:p>
            <a:r>
              <a:rPr lang="en-US" sz="2000" u="sng" dirty="0"/>
              <a:t>Skate Canada Certified Coaches</a:t>
            </a:r>
            <a:endParaRPr lang="en-CA" sz="2000" u="sng" dirty="0"/>
          </a:p>
        </p:txBody>
      </p:sp>
      <p:sp>
        <p:nvSpPr>
          <p:cNvPr id="4" name="Content Placeholder 3">
            <a:extLst>
              <a:ext uri="{FF2B5EF4-FFF2-40B4-BE49-F238E27FC236}">
                <a16:creationId xmlns:a16="http://schemas.microsoft.com/office/drawing/2014/main" id="{7EEB3481-53BB-2177-83DF-1662786C1362}"/>
              </a:ext>
            </a:extLst>
          </p:cNvPr>
          <p:cNvSpPr>
            <a:spLocks noGrp="1"/>
          </p:cNvSpPr>
          <p:nvPr>
            <p:ph sz="half" idx="2"/>
          </p:nvPr>
        </p:nvSpPr>
        <p:spPr>
          <a:xfrm>
            <a:off x="1140603" y="2179602"/>
            <a:ext cx="2537318" cy="1405768"/>
          </a:xfrm>
        </p:spPr>
        <p:txBody>
          <a:bodyPr>
            <a:normAutofit/>
          </a:bodyPr>
          <a:lstStyle/>
          <a:p>
            <a:r>
              <a:rPr lang="en-US" sz="2000" dirty="0"/>
              <a:t>Desiree Bellevue</a:t>
            </a:r>
          </a:p>
          <a:p>
            <a:r>
              <a:rPr lang="en-US" sz="2000" dirty="0"/>
              <a:t>Teri-Ann Kirkham</a:t>
            </a:r>
          </a:p>
          <a:p>
            <a:r>
              <a:rPr lang="en-US" sz="2000" dirty="0"/>
              <a:t>Chloe Paisley</a:t>
            </a:r>
          </a:p>
        </p:txBody>
      </p:sp>
      <p:sp>
        <p:nvSpPr>
          <p:cNvPr id="5" name="Text Placeholder 4">
            <a:extLst>
              <a:ext uri="{FF2B5EF4-FFF2-40B4-BE49-F238E27FC236}">
                <a16:creationId xmlns:a16="http://schemas.microsoft.com/office/drawing/2014/main" id="{4384D0E3-1914-9C4B-332B-8FD0D36DED3C}"/>
              </a:ext>
            </a:extLst>
          </p:cNvPr>
          <p:cNvSpPr>
            <a:spLocks noGrp="1"/>
          </p:cNvSpPr>
          <p:nvPr>
            <p:ph type="body" sz="quarter" idx="3"/>
          </p:nvPr>
        </p:nvSpPr>
        <p:spPr>
          <a:xfrm>
            <a:off x="6402002" y="1334087"/>
            <a:ext cx="4865554" cy="823912"/>
          </a:xfrm>
        </p:spPr>
        <p:txBody>
          <a:bodyPr>
            <a:normAutofit/>
          </a:bodyPr>
          <a:lstStyle/>
          <a:p>
            <a:r>
              <a:rPr lang="en-US" sz="2000" u="sng" dirty="0"/>
              <a:t>Volunteer Board of Directors</a:t>
            </a:r>
            <a:endParaRPr lang="en-CA" sz="2000" u="sng" dirty="0"/>
          </a:p>
        </p:txBody>
      </p:sp>
      <p:sp>
        <p:nvSpPr>
          <p:cNvPr id="6" name="Content Placeholder 5">
            <a:extLst>
              <a:ext uri="{FF2B5EF4-FFF2-40B4-BE49-F238E27FC236}">
                <a16:creationId xmlns:a16="http://schemas.microsoft.com/office/drawing/2014/main" id="{24B37743-BC44-DB13-1217-DD9935D31B9D}"/>
              </a:ext>
            </a:extLst>
          </p:cNvPr>
          <p:cNvSpPr>
            <a:spLocks noGrp="1"/>
          </p:cNvSpPr>
          <p:nvPr>
            <p:ph sz="quarter" idx="4"/>
          </p:nvPr>
        </p:nvSpPr>
        <p:spPr>
          <a:xfrm>
            <a:off x="6172200" y="2157999"/>
            <a:ext cx="5095357" cy="4547601"/>
          </a:xfrm>
        </p:spPr>
        <p:txBody>
          <a:bodyPr>
            <a:normAutofit/>
          </a:bodyPr>
          <a:lstStyle/>
          <a:p>
            <a:r>
              <a:rPr lang="en-US" sz="1900" b="1" dirty="0"/>
              <a:t>President</a:t>
            </a:r>
            <a:r>
              <a:rPr lang="en-US" sz="1900" dirty="0"/>
              <a:t> – Ashley </a:t>
            </a:r>
            <a:r>
              <a:rPr lang="en-US" sz="1900" dirty="0" err="1"/>
              <a:t>Leeflang</a:t>
            </a:r>
            <a:endParaRPr lang="en-US" sz="1900" dirty="0"/>
          </a:p>
          <a:p>
            <a:r>
              <a:rPr lang="en-US" sz="1900" b="1" dirty="0"/>
              <a:t>Vice President </a:t>
            </a:r>
            <a:r>
              <a:rPr lang="en-US" sz="1900" dirty="0"/>
              <a:t>– Jim Armstrong</a:t>
            </a:r>
          </a:p>
          <a:p>
            <a:r>
              <a:rPr lang="en-US" sz="1900" b="1" dirty="0"/>
              <a:t>Past President </a:t>
            </a:r>
            <a:r>
              <a:rPr lang="en-US" sz="1900" dirty="0"/>
              <a:t>– Amber Corrigan</a:t>
            </a:r>
          </a:p>
          <a:p>
            <a:r>
              <a:rPr lang="en-US" sz="1900" b="1" dirty="0"/>
              <a:t>Treasurer</a:t>
            </a:r>
            <a:r>
              <a:rPr lang="en-US" sz="1900" dirty="0"/>
              <a:t> – Krista Strachan</a:t>
            </a:r>
          </a:p>
          <a:p>
            <a:r>
              <a:rPr lang="en-US" sz="1900" b="1" dirty="0"/>
              <a:t>Secretary</a:t>
            </a:r>
            <a:r>
              <a:rPr lang="en-US" sz="1900" dirty="0"/>
              <a:t> – Lesley </a:t>
            </a:r>
            <a:r>
              <a:rPr lang="en-US" sz="1900" dirty="0" err="1"/>
              <a:t>Conlin</a:t>
            </a:r>
            <a:endParaRPr lang="en-US" sz="1900" dirty="0"/>
          </a:p>
          <a:p>
            <a:r>
              <a:rPr lang="en-US" sz="1900" b="1" dirty="0"/>
              <a:t>Registrar </a:t>
            </a:r>
            <a:r>
              <a:rPr lang="en-US" sz="1900" dirty="0"/>
              <a:t>– Ashley </a:t>
            </a:r>
            <a:r>
              <a:rPr lang="en-US" sz="1900" dirty="0" err="1"/>
              <a:t>Leeflang</a:t>
            </a:r>
            <a:endParaRPr lang="en-US" sz="1900" dirty="0"/>
          </a:p>
          <a:p>
            <a:r>
              <a:rPr lang="en-US" sz="1900" b="1" dirty="0"/>
              <a:t>Test Chair </a:t>
            </a:r>
            <a:r>
              <a:rPr lang="en-US" sz="1900" dirty="0"/>
              <a:t>– Tammy Crain</a:t>
            </a:r>
          </a:p>
          <a:p>
            <a:r>
              <a:rPr lang="en-US" sz="1900" b="1" dirty="0"/>
              <a:t>Social / Website </a:t>
            </a:r>
            <a:r>
              <a:rPr lang="en-US" sz="1900" dirty="0"/>
              <a:t>- </a:t>
            </a:r>
            <a:r>
              <a:rPr lang="en-US" sz="1900" i="1" dirty="0"/>
              <a:t>*Vacant</a:t>
            </a:r>
          </a:p>
          <a:p>
            <a:r>
              <a:rPr lang="en-US" sz="1900" b="1" dirty="0" err="1"/>
              <a:t>CanSkate</a:t>
            </a:r>
            <a:r>
              <a:rPr lang="en-US" sz="1900" b="1" dirty="0"/>
              <a:t> Coordinator </a:t>
            </a:r>
            <a:r>
              <a:rPr lang="en-US" sz="1900" dirty="0"/>
              <a:t>- </a:t>
            </a:r>
            <a:r>
              <a:rPr lang="en-US" sz="1900" i="1" dirty="0"/>
              <a:t>*Vacant</a:t>
            </a:r>
          </a:p>
          <a:p>
            <a:r>
              <a:rPr lang="en-US" sz="1900" b="1" dirty="0"/>
              <a:t>Coaches Representative </a:t>
            </a:r>
            <a:r>
              <a:rPr lang="en-US" sz="1900" dirty="0"/>
              <a:t>– Teri-Ann Kirkham</a:t>
            </a:r>
          </a:p>
          <a:p>
            <a:pPr marL="0" indent="0">
              <a:buNone/>
            </a:pPr>
            <a:r>
              <a:rPr lang="en-US" sz="1200" i="1" dirty="0"/>
              <a:t>*We are currently seeking volunteers to fill vacant positions, if interested in joining out board please reach out to perthfsc@gmail.com</a:t>
            </a:r>
            <a:endParaRPr lang="en-CA" sz="1200" i="1" dirty="0"/>
          </a:p>
        </p:txBody>
      </p:sp>
      <p:sp>
        <p:nvSpPr>
          <p:cNvPr id="10" name="Content Placeholder 3">
            <a:extLst>
              <a:ext uri="{FF2B5EF4-FFF2-40B4-BE49-F238E27FC236}">
                <a16:creationId xmlns:a16="http://schemas.microsoft.com/office/drawing/2014/main" id="{354909EA-27EB-7B22-7F3B-F26C4309B3AD}"/>
              </a:ext>
            </a:extLst>
          </p:cNvPr>
          <p:cNvSpPr txBox="1">
            <a:spLocks/>
          </p:cNvSpPr>
          <p:nvPr/>
        </p:nvSpPr>
        <p:spPr>
          <a:xfrm>
            <a:off x="1140601" y="4186979"/>
            <a:ext cx="1561957" cy="140576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nSpc>
                <a:spcPct val="70000"/>
              </a:lnSpc>
            </a:pPr>
            <a:r>
              <a:rPr lang="en-US" sz="1700" dirty="0">
                <a:effectLst/>
              </a:rPr>
              <a:t>Addison</a:t>
            </a:r>
          </a:p>
          <a:p>
            <a:pPr>
              <a:lnSpc>
                <a:spcPct val="70000"/>
              </a:lnSpc>
            </a:pPr>
            <a:r>
              <a:rPr lang="en-US" sz="1700" dirty="0">
                <a:effectLst/>
              </a:rPr>
              <a:t>Ainsley</a:t>
            </a:r>
          </a:p>
          <a:p>
            <a:pPr>
              <a:lnSpc>
                <a:spcPct val="70000"/>
              </a:lnSpc>
            </a:pPr>
            <a:r>
              <a:rPr lang="en-US" sz="1700" dirty="0">
                <a:effectLst/>
              </a:rPr>
              <a:t>Alison</a:t>
            </a:r>
          </a:p>
          <a:p>
            <a:pPr>
              <a:lnSpc>
                <a:spcPct val="70000"/>
              </a:lnSpc>
            </a:pPr>
            <a:r>
              <a:rPr lang="en-US" sz="1700" dirty="0">
                <a:effectLst/>
              </a:rPr>
              <a:t>Dawson</a:t>
            </a:r>
          </a:p>
        </p:txBody>
      </p:sp>
      <p:sp>
        <p:nvSpPr>
          <p:cNvPr id="11" name="Content Placeholder 3">
            <a:extLst>
              <a:ext uri="{FF2B5EF4-FFF2-40B4-BE49-F238E27FC236}">
                <a16:creationId xmlns:a16="http://schemas.microsoft.com/office/drawing/2014/main" id="{4BA1DCDE-5312-12E6-02A2-40107CBD17B0}"/>
              </a:ext>
            </a:extLst>
          </p:cNvPr>
          <p:cNvSpPr txBox="1">
            <a:spLocks/>
          </p:cNvSpPr>
          <p:nvPr/>
        </p:nvSpPr>
        <p:spPr>
          <a:xfrm>
            <a:off x="2409262" y="4118145"/>
            <a:ext cx="1561957" cy="14057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1700" dirty="0">
                <a:effectLst/>
              </a:rPr>
              <a:t>Lisa</a:t>
            </a:r>
          </a:p>
          <a:p>
            <a:r>
              <a:rPr lang="en-US" sz="1700" dirty="0">
                <a:effectLst/>
              </a:rPr>
              <a:t>Maddie</a:t>
            </a:r>
          </a:p>
          <a:p>
            <a:r>
              <a:rPr lang="en-US" sz="1700" dirty="0">
                <a:effectLst/>
              </a:rPr>
              <a:t>Raelyn</a:t>
            </a:r>
          </a:p>
          <a:p>
            <a:endParaRPr lang="en-US" sz="2200" dirty="0"/>
          </a:p>
          <a:p>
            <a:pPr marL="0" indent="0">
              <a:buNone/>
            </a:pPr>
            <a:endParaRPr lang="en-US" dirty="0"/>
          </a:p>
        </p:txBody>
      </p:sp>
      <p:sp>
        <p:nvSpPr>
          <p:cNvPr id="12" name="Text Placeholder 2">
            <a:extLst>
              <a:ext uri="{FF2B5EF4-FFF2-40B4-BE49-F238E27FC236}">
                <a16:creationId xmlns:a16="http://schemas.microsoft.com/office/drawing/2014/main" id="{8A30A3D2-9608-26AC-B413-39367477319C}"/>
              </a:ext>
            </a:extLst>
          </p:cNvPr>
          <p:cNvSpPr txBox="1">
            <a:spLocks/>
          </p:cNvSpPr>
          <p:nvPr/>
        </p:nvSpPr>
        <p:spPr>
          <a:xfrm>
            <a:off x="1140601" y="3126961"/>
            <a:ext cx="4879199"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u="sng" dirty="0"/>
              <a:t>Program Assistants</a:t>
            </a:r>
            <a:endParaRPr lang="en-CA" sz="2000" u="sng" dirty="0"/>
          </a:p>
        </p:txBody>
      </p:sp>
      <p:pic>
        <p:nvPicPr>
          <p:cNvPr id="18" name="Picture 17" descr="A logo with text and a picture of a skate&#10;&#10;Description automatically generated">
            <a:extLst>
              <a:ext uri="{FF2B5EF4-FFF2-40B4-BE49-F238E27FC236}">
                <a16:creationId xmlns:a16="http://schemas.microsoft.com/office/drawing/2014/main" id="{46D8D63B-0D9E-9058-32FB-8F566B87043D}"/>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2892109" y="301307"/>
            <a:ext cx="6255384" cy="6255384"/>
          </a:xfrm>
          <a:prstGeom prst="rect">
            <a:avLst/>
          </a:prstGeom>
        </p:spPr>
      </p:pic>
    </p:spTree>
    <p:extLst>
      <p:ext uri="{BB962C8B-B14F-4D97-AF65-F5344CB8AC3E}">
        <p14:creationId xmlns:p14="http://schemas.microsoft.com/office/powerpoint/2010/main" val="306191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background with white circles&#10;&#10;Description automatically generated">
            <a:extLst>
              <a:ext uri="{FF2B5EF4-FFF2-40B4-BE49-F238E27FC236}">
                <a16:creationId xmlns:a16="http://schemas.microsoft.com/office/drawing/2014/main" id="{44D6B867-53DF-8AC6-F9ED-3EDE48FE2E85}"/>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996"/>
            <a:ext cx="12192000" cy="6856007"/>
          </a:xfrm>
          <a:prstGeom prst="rect">
            <a:avLst/>
          </a:prstGeom>
        </p:spPr>
      </p:pic>
      <p:sp>
        <p:nvSpPr>
          <p:cNvPr id="2" name="Title 1">
            <a:extLst>
              <a:ext uri="{FF2B5EF4-FFF2-40B4-BE49-F238E27FC236}">
                <a16:creationId xmlns:a16="http://schemas.microsoft.com/office/drawing/2014/main" id="{71750AC4-FE30-477B-ABCB-13F06F2A9576}"/>
              </a:ext>
            </a:extLst>
          </p:cNvPr>
          <p:cNvSpPr>
            <a:spLocks noGrp="1"/>
          </p:cNvSpPr>
          <p:nvPr>
            <p:ph type="title"/>
          </p:nvPr>
        </p:nvSpPr>
        <p:spPr/>
        <p:txBody>
          <a:bodyPr>
            <a:normAutofit/>
          </a:bodyPr>
          <a:lstStyle/>
          <a:p>
            <a:r>
              <a:rPr lang="en-US" dirty="0">
                <a:latin typeface="Avenir Next LT Pro Demi" panose="020B0704020202020204" pitchFamily="34" charset="0"/>
                <a:cs typeface="Calibri" panose="020F0502020204030204" pitchFamily="34" charset="0"/>
              </a:rPr>
              <a:t>When you first arrive:</a:t>
            </a:r>
          </a:p>
        </p:txBody>
      </p:sp>
      <p:sp>
        <p:nvSpPr>
          <p:cNvPr id="3" name="Content Placeholder 2">
            <a:extLst>
              <a:ext uri="{FF2B5EF4-FFF2-40B4-BE49-F238E27FC236}">
                <a16:creationId xmlns:a16="http://schemas.microsoft.com/office/drawing/2014/main" id="{99C63BD8-1E36-4E10-8CAC-31723DEE8268}"/>
              </a:ext>
            </a:extLst>
          </p:cNvPr>
          <p:cNvSpPr>
            <a:spLocks noGrp="1"/>
          </p:cNvSpPr>
          <p:nvPr>
            <p:ph idx="1"/>
          </p:nvPr>
        </p:nvSpPr>
        <p:spPr>
          <a:xfrm>
            <a:off x="1472174" y="1617981"/>
            <a:ext cx="9247652" cy="4676002"/>
          </a:xfrm>
        </p:spPr>
        <p:txBody>
          <a:bodyPr>
            <a:noAutofit/>
          </a:bodyPr>
          <a:lstStyle/>
          <a:p>
            <a:r>
              <a:rPr lang="en-US" sz="1600" dirty="0">
                <a:cs typeface="Calibri" panose="020F0502020204030204" pitchFamily="34" charset="0"/>
              </a:rPr>
              <a:t>Please arrive to the main lobby of the </a:t>
            </a:r>
            <a:r>
              <a:rPr lang="en-CA" sz="1600" dirty="0">
                <a:cs typeface="Calibri" panose="020F0502020204030204" pitchFamily="34" charset="0"/>
              </a:rPr>
              <a:t>Perth Community Centre 15 minutes before your group begins</a:t>
            </a:r>
            <a:endParaRPr lang="en-US" sz="1600" dirty="0">
              <a:cs typeface="Calibri" panose="020F0502020204030204" pitchFamily="34" charset="0"/>
            </a:endParaRPr>
          </a:p>
          <a:p>
            <a:r>
              <a:rPr lang="en-US" sz="1600" dirty="0">
                <a:cs typeface="Calibri" panose="020F0502020204030204" pitchFamily="34" charset="0"/>
              </a:rPr>
              <a:t>Please sign your skater in at the attendance table </a:t>
            </a:r>
          </a:p>
          <a:p>
            <a:r>
              <a:rPr lang="en-US" sz="1600" dirty="0">
                <a:cs typeface="Calibri" panose="020F0502020204030204" pitchFamily="34" charset="0"/>
              </a:rPr>
              <a:t>PreCanSkate  and CanSkate skaters will follow their </a:t>
            </a:r>
            <a:r>
              <a:rPr lang="en-US" sz="1600" dirty="0" err="1">
                <a:cs typeface="Calibri" panose="020F0502020204030204" pitchFamily="34" charset="0"/>
              </a:rPr>
              <a:t>coloured</a:t>
            </a:r>
            <a:r>
              <a:rPr lang="en-US" sz="1600" dirty="0">
                <a:cs typeface="Calibri" panose="020F0502020204030204" pitchFamily="34" charset="0"/>
              </a:rPr>
              <a:t> stars to the assigned dressing room to put on your skates and helmet. </a:t>
            </a:r>
          </a:p>
          <a:p>
            <a:r>
              <a:rPr lang="en-US" sz="1600" dirty="0">
                <a:cs typeface="Calibri" panose="020F0502020204030204" pitchFamily="34" charset="0"/>
              </a:rPr>
              <a:t>Your skater can then follow the posted warm up pictures for a pre-session warm up.  High Knees, Jumping Jacks, Lunges, Squat, Side Bend, and Warrior Pose</a:t>
            </a:r>
          </a:p>
          <a:p>
            <a:r>
              <a:rPr lang="en-US" sz="1600" dirty="0">
                <a:cs typeface="Calibri" panose="020F0502020204030204" pitchFamily="34" charset="0"/>
              </a:rPr>
              <a:t>Following your warm-up your skater can then proceed to their assigned door and wait to be welcomed onto the ice at your scheduled time by our Program Assistants &amp; Professional Coaches. </a:t>
            </a:r>
          </a:p>
          <a:p>
            <a:pPr lvl="1"/>
            <a:r>
              <a:rPr lang="en-CA" sz="1400" dirty="0" err="1">
                <a:effectLst/>
                <a:ea typeface="Calibri" panose="020F0502020204030204" pitchFamily="34" charset="0"/>
                <a:cs typeface="Calibri" panose="020F0502020204030204" pitchFamily="34" charset="0"/>
              </a:rPr>
              <a:t>PreCanSkate</a:t>
            </a:r>
            <a:r>
              <a:rPr lang="en-CA" sz="1400" dirty="0">
                <a:effectLst/>
                <a:ea typeface="Calibri" panose="020F0502020204030204" pitchFamily="34" charset="0"/>
                <a:cs typeface="Calibri" panose="020F0502020204030204" pitchFamily="34" charset="0"/>
              </a:rPr>
              <a:t> </a:t>
            </a:r>
            <a:r>
              <a:rPr lang="en-CA" sz="1400" dirty="0">
                <a:ea typeface="Calibri" panose="020F0502020204030204" pitchFamily="34" charset="0"/>
                <a:cs typeface="Calibri" panose="020F0502020204030204" pitchFamily="34" charset="0"/>
              </a:rPr>
              <a:t>Group </a:t>
            </a:r>
            <a:r>
              <a:rPr lang="en-CA" sz="1400" dirty="0">
                <a:effectLst/>
                <a:ea typeface="Calibri" panose="020F0502020204030204" pitchFamily="34" charset="0"/>
                <a:cs typeface="Calibri" panose="020F0502020204030204" pitchFamily="34" charset="0"/>
              </a:rPr>
              <a:t>1 - 9:25 - 9:55, </a:t>
            </a:r>
          </a:p>
          <a:p>
            <a:pPr lvl="1"/>
            <a:r>
              <a:rPr lang="en-CA" sz="1400" dirty="0" err="1">
                <a:effectLst/>
                <a:ea typeface="Calibri" panose="020F0502020204030204" pitchFamily="34" charset="0"/>
                <a:cs typeface="Calibri" panose="020F0502020204030204" pitchFamily="34" charset="0"/>
              </a:rPr>
              <a:t>PreCanSkate</a:t>
            </a:r>
            <a:r>
              <a:rPr lang="en-CA" sz="1400" dirty="0">
                <a:effectLst/>
                <a:ea typeface="Calibri" panose="020F0502020204030204" pitchFamily="34" charset="0"/>
                <a:cs typeface="Calibri" panose="020F0502020204030204" pitchFamily="34" charset="0"/>
              </a:rPr>
              <a:t> 2 - 9:55 - 10:25, </a:t>
            </a:r>
          </a:p>
          <a:p>
            <a:pPr lvl="1"/>
            <a:r>
              <a:rPr lang="en-CA" sz="1400" dirty="0" err="1">
                <a:effectLst/>
                <a:ea typeface="Calibri" panose="020F0502020204030204" pitchFamily="34" charset="0"/>
                <a:cs typeface="Calibri" panose="020F0502020204030204" pitchFamily="34" charset="0"/>
              </a:rPr>
              <a:t>CanSkate</a:t>
            </a:r>
            <a:r>
              <a:rPr lang="en-CA" sz="1400" dirty="0">
                <a:effectLst/>
                <a:ea typeface="Calibri" panose="020F0502020204030204" pitchFamily="34" charset="0"/>
                <a:cs typeface="Calibri" panose="020F0502020204030204" pitchFamily="34" charset="0"/>
              </a:rPr>
              <a:t> - 10:25 - 11:20</a:t>
            </a:r>
            <a:endParaRPr lang="en-US" sz="1400" dirty="0">
              <a:cs typeface="Calibri" panose="020F0502020204030204" pitchFamily="34" charset="0"/>
            </a:endParaRPr>
          </a:p>
          <a:p>
            <a:r>
              <a:rPr lang="en-CA" sz="1600" dirty="0">
                <a:effectLst/>
                <a:ea typeface="Times New Roman" panose="02020603050405020304" pitchFamily="18" charset="0"/>
              </a:rPr>
              <a:t>Parents </a:t>
            </a:r>
            <a:r>
              <a:rPr lang="en-CA" sz="1600" b="1" u="sng" dirty="0">
                <a:effectLst/>
                <a:ea typeface="Times New Roman" panose="02020603050405020304" pitchFamily="18" charset="0"/>
              </a:rPr>
              <a:t>are not </a:t>
            </a:r>
            <a:r>
              <a:rPr lang="en-CA" sz="1600" dirty="0">
                <a:effectLst/>
                <a:ea typeface="Times New Roman" panose="02020603050405020304" pitchFamily="18" charset="0"/>
              </a:rPr>
              <a:t>allowed on the ice at any time, but are required to stay at the rink during the entire CanSkate/PreCanSkate session in case of any injury or bathroom breaks. </a:t>
            </a:r>
          </a:p>
          <a:p>
            <a:endParaRPr lang="en-US" sz="1800" dirty="0">
              <a:latin typeface="Calibri" panose="020F0502020204030204" pitchFamily="34" charset="0"/>
              <a:cs typeface="Calibri" panose="020F0502020204030204" pitchFamily="34" charset="0"/>
            </a:endParaRPr>
          </a:p>
        </p:txBody>
      </p:sp>
      <p:pic>
        <p:nvPicPr>
          <p:cNvPr id="8" name="Picture 7" descr="A black background with white text&#10;&#10;Description automatically generated">
            <a:extLst>
              <a:ext uri="{FF2B5EF4-FFF2-40B4-BE49-F238E27FC236}">
                <a16:creationId xmlns:a16="http://schemas.microsoft.com/office/drawing/2014/main" id="{3531BADF-B28C-A89D-71F4-54944542A49B}"/>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10279558" y="6083857"/>
            <a:ext cx="1831161" cy="682703"/>
          </a:xfrm>
          <a:prstGeom prst="rect">
            <a:avLst/>
          </a:prstGeom>
        </p:spPr>
      </p:pic>
      <p:pic>
        <p:nvPicPr>
          <p:cNvPr id="10" name="Picture 9" descr="A logo with text and a picture of a skate&#10;&#10;Description automatically generated">
            <a:extLst>
              <a:ext uri="{FF2B5EF4-FFF2-40B4-BE49-F238E27FC236}">
                <a16:creationId xmlns:a16="http://schemas.microsoft.com/office/drawing/2014/main" id="{EC0D2C2B-3E36-5AFD-F3FA-32D86A62D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81" y="5874091"/>
            <a:ext cx="982912" cy="982912"/>
          </a:xfrm>
          <a:prstGeom prst="rect">
            <a:avLst/>
          </a:prstGeom>
        </p:spPr>
      </p:pic>
    </p:spTree>
    <p:extLst>
      <p:ext uri="{BB962C8B-B14F-4D97-AF65-F5344CB8AC3E}">
        <p14:creationId xmlns:p14="http://schemas.microsoft.com/office/powerpoint/2010/main" val="140793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nk background with white circles&#10;&#10;Description automatically generated">
            <a:extLst>
              <a:ext uri="{FF2B5EF4-FFF2-40B4-BE49-F238E27FC236}">
                <a16:creationId xmlns:a16="http://schemas.microsoft.com/office/drawing/2014/main" id="{AC0B2CD1-B0B5-B267-0243-21E4076546A2}"/>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996"/>
            <a:ext cx="12192000" cy="6856007"/>
          </a:xfrm>
          <a:prstGeom prst="rect">
            <a:avLst/>
          </a:prstGeom>
        </p:spPr>
      </p:pic>
      <p:sp>
        <p:nvSpPr>
          <p:cNvPr id="17" name="Text Placeholder 16">
            <a:extLst>
              <a:ext uri="{FF2B5EF4-FFF2-40B4-BE49-F238E27FC236}">
                <a16:creationId xmlns:a16="http://schemas.microsoft.com/office/drawing/2014/main" id="{EE7FDA42-3A62-4451-9A25-187603A4EE6C}"/>
              </a:ext>
            </a:extLst>
          </p:cNvPr>
          <p:cNvSpPr>
            <a:spLocks noGrp="1"/>
          </p:cNvSpPr>
          <p:nvPr>
            <p:ph type="body" sz="half" idx="18"/>
          </p:nvPr>
        </p:nvSpPr>
        <p:spPr>
          <a:xfrm>
            <a:off x="924444" y="3818947"/>
            <a:ext cx="3298955" cy="1531688"/>
          </a:xfrm>
        </p:spPr>
        <p:txBody>
          <a:bodyPr>
            <a:noAutofit/>
          </a:bodyPr>
          <a:lstStyle/>
          <a:p>
            <a:pPr algn="l"/>
            <a:r>
              <a:rPr lang="en-CA" sz="1200" dirty="0">
                <a:effectLst/>
                <a:ea typeface="Calibri" panose="020F0502020204030204" pitchFamily="34" charset="0"/>
                <a:cs typeface="Calibri" panose="020F0502020204030204" pitchFamily="34" charset="0"/>
              </a:rPr>
              <a:t>CSA approved helmet must be worn until the skater has completed the Stage 5 badge – This is a Skate Canada rule - There are </a:t>
            </a:r>
            <a:r>
              <a:rPr lang="en-CA" sz="1200" b="1" dirty="0">
                <a:effectLst/>
                <a:ea typeface="Calibri" panose="020F0502020204030204" pitchFamily="34" charset="0"/>
                <a:cs typeface="Calibri" panose="020F0502020204030204" pitchFamily="34" charset="0"/>
              </a:rPr>
              <a:t>NO exemptions </a:t>
            </a:r>
            <a:r>
              <a:rPr lang="en-CA" sz="1200" dirty="0">
                <a:effectLst/>
                <a:ea typeface="Calibri" panose="020F0502020204030204" pitchFamily="34" charset="0"/>
                <a:cs typeface="Calibri" panose="020F0502020204030204" pitchFamily="34" charset="0"/>
              </a:rPr>
              <a:t>from this policy, as helmets are required for insurance purposes. We recommend skaters in the PreCanSkate and CanSkate programs to wear a cage on their helmet to help protect the skaters face and teeth.</a:t>
            </a:r>
            <a:endParaRPr lang="en-US" sz="1200" dirty="0">
              <a:effectLst/>
              <a:ea typeface="Calibri" panose="020F0502020204030204" pitchFamily="34" charset="0"/>
              <a:cs typeface="Calibri" panose="020F0502020204030204" pitchFamily="34" charset="0"/>
            </a:endParaRPr>
          </a:p>
        </p:txBody>
      </p:sp>
      <p:sp>
        <p:nvSpPr>
          <p:cNvPr id="14" name="Text Placeholder 13">
            <a:extLst>
              <a:ext uri="{FF2B5EF4-FFF2-40B4-BE49-F238E27FC236}">
                <a16:creationId xmlns:a16="http://schemas.microsoft.com/office/drawing/2014/main" id="{4F45D60C-364E-421D-BBB9-03FD3FC561C0}"/>
              </a:ext>
            </a:extLst>
          </p:cNvPr>
          <p:cNvSpPr>
            <a:spLocks noGrp="1"/>
          </p:cNvSpPr>
          <p:nvPr>
            <p:ph type="body" sz="quarter" idx="3"/>
          </p:nvPr>
        </p:nvSpPr>
        <p:spPr>
          <a:xfrm>
            <a:off x="4033520" y="1629965"/>
            <a:ext cx="3733207" cy="412365"/>
          </a:xfrm>
        </p:spPr>
        <p:txBody>
          <a:bodyPr anchor="ctr"/>
          <a:lstStyle/>
          <a:p>
            <a:r>
              <a:rPr lang="en-US" sz="1800" b="1" dirty="0">
                <a:effectLst/>
                <a:ea typeface="Calibri" panose="020F0502020204030204" pitchFamily="34" charset="0"/>
                <a:cs typeface="Calibri" panose="020F0502020204030204" pitchFamily="34" charset="0"/>
              </a:rPr>
              <a:t>Skates that have been sharpened</a:t>
            </a:r>
          </a:p>
        </p:txBody>
      </p:sp>
      <p:sp>
        <p:nvSpPr>
          <p:cNvPr id="18" name="Text Placeholder 17">
            <a:extLst>
              <a:ext uri="{FF2B5EF4-FFF2-40B4-BE49-F238E27FC236}">
                <a16:creationId xmlns:a16="http://schemas.microsoft.com/office/drawing/2014/main" id="{C9BBC86A-74CB-4DF4-9F8F-757770983F75}"/>
              </a:ext>
            </a:extLst>
          </p:cNvPr>
          <p:cNvSpPr>
            <a:spLocks noGrp="1"/>
          </p:cNvSpPr>
          <p:nvPr>
            <p:ph type="body" sz="half" idx="19"/>
          </p:nvPr>
        </p:nvSpPr>
        <p:spPr>
          <a:xfrm>
            <a:off x="4309207" y="3818947"/>
            <a:ext cx="3300336" cy="2527369"/>
          </a:xfrm>
        </p:spPr>
        <p:txBody>
          <a:bodyPr>
            <a:noAutofit/>
          </a:bodyPr>
          <a:lstStyle/>
          <a:p>
            <a:pPr algn="l"/>
            <a:r>
              <a:rPr lang="en-CA" sz="1200" dirty="0">
                <a:effectLst/>
                <a:ea typeface="Calibri" panose="020F0502020204030204" pitchFamily="34" charset="0"/>
                <a:cs typeface="Calibri" panose="020F0502020204030204" pitchFamily="34" charset="0"/>
              </a:rPr>
              <a:t>Purchasing appropriate and properly fitting skates for the level of your skater is important. Here are some general guidelines:</a:t>
            </a:r>
            <a:br>
              <a:rPr lang="en-CA" sz="1200" dirty="0">
                <a:effectLst/>
                <a:ea typeface="Calibri" panose="020F0502020204030204" pitchFamily="34" charset="0"/>
                <a:cs typeface="Calibri" panose="020F0502020204030204" pitchFamily="34" charset="0"/>
              </a:rPr>
            </a:br>
            <a:r>
              <a:rPr lang="en-CA" sz="1200" dirty="0">
                <a:effectLst/>
                <a:ea typeface="Calibri" panose="020F0502020204030204" pitchFamily="34" charset="0"/>
                <a:cs typeface="Calibri" panose="020F0502020204030204" pitchFamily="34" charset="0"/>
              </a:rPr>
              <a:t>• Avoid the temptation to buy a larger size for your skater to “grow into.” Skates that are too big will frustrate the skater and hurt their feet.</a:t>
            </a:r>
            <a:br>
              <a:rPr lang="en-CA" sz="1200" dirty="0">
                <a:effectLst/>
                <a:ea typeface="Calibri" panose="020F0502020204030204" pitchFamily="34" charset="0"/>
                <a:cs typeface="Calibri" panose="020F0502020204030204" pitchFamily="34" charset="0"/>
              </a:rPr>
            </a:br>
            <a:r>
              <a:rPr lang="en-CA" sz="1200" dirty="0">
                <a:effectLst/>
                <a:ea typeface="Calibri" panose="020F0502020204030204" pitchFamily="34" charset="0"/>
                <a:cs typeface="Calibri" panose="020F0502020204030204" pitchFamily="34" charset="0"/>
              </a:rPr>
              <a:t>• Firm ankle support is key. Ankles should never appear to fall over. Take the time to tie your skates correctly to improve your skater’s performance and keep your ankles supported. Skates should be laced softly over the toe and front of the boot but snuggly over the ankles.</a:t>
            </a:r>
            <a:br>
              <a:rPr lang="en-CA" sz="1200" dirty="0">
                <a:effectLst/>
                <a:ea typeface="Calibri" panose="020F0502020204030204" pitchFamily="34" charset="0"/>
                <a:cs typeface="Calibri" panose="020F0502020204030204" pitchFamily="34" charset="0"/>
              </a:rPr>
            </a:br>
            <a:r>
              <a:rPr lang="en-CA" sz="1200" dirty="0">
                <a:effectLst/>
                <a:ea typeface="Calibri" panose="020F0502020204030204" pitchFamily="34" charset="0"/>
                <a:cs typeface="Calibri" panose="020F0502020204030204" pitchFamily="34" charset="0"/>
              </a:rPr>
              <a:t>• Look for good quality leather. Leather boots are preferable to vinyl. Moulded plastic skates are not recommended.</a:t>
            </a:r>
            <a:endParaRPr lang="en-US" sz="1200" dirty="0"/>
          </a:p>
        </p:txBody>
      </p:sp>
      <p:sp>
        <p:nvSpPr>
          <p:cNvPr id="19" name="Text Placeholder 18">
            <a:extLst>
              <a:ext uri="{FF2B5EF4-FFF2-40B4-BE49-F238E27FC236}">
                <a16:creationId xmlns:a16="http://schemas.microsoft.com/office/drawing/2014/main" id="{F59EFA67-5D7E-48A7-9E9B-81FC3998961C}"/>
              </a:ext>
            </a:extLst>
          </p:cNvPr>
          <p:cNvSpPr>
            <a:spLocks noGrp="1"/>
          </p:cNvSpPr>
          <p:nvPr>
            <p:ph type="body" sz="half" idx="20"/>
          </p:nvPr>
        </p:nvSpPr>
        <p:spPr>
          <a:xfrm>
            <a:off x="7973298" y="3785813"/>
            <a:ext cx="3294258" cy="2953263"/>
          </a:xfrm>
        </p:spPr>
        <p:txBody>
          <a:bodyPr>
            <a:noAutofit/>
          </a:bodyPr>
          <a:lstStyle/>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ea typeface="Calibri" panose="020F0502020204030204" pitchFamily="34" charset="0"/>
                <a:cs typeface="Calibri" panose="020F0502020204030204" pitchFamily="34" charset="0"/>
              </a:rPr>
              <a:t>Warm mittens</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ea typeface="Calibri" panose="020F0502020204030204" pitchFamily="34" charset="0"/>
                <a:cs typeface="Calibri" panose="020F0502020204030204" pitchFamily="34" charset="0"/>
              </a:rPr>
              <a:t>Snowpants or slush pants</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ea typeface="Calibri" panose="020F0502020204030204" pitchFamily="34" charset="0"/>
                <a:cs typeface="Calibri" panose="020F0502020204030204" pitchFamily="34" charset="0"/>
              </a:rPr>
              <a:t>Warm jacket</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ea typeface="Times New Roman" panose="02020603050405020304" pitchFamily="18" charset="0"/>
              </a:rPr>
              <a:t>Scarves can be a hazard on the ice and should be avoided.</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effectLst/>
                <a:ea typeface="Times New Roman" panose="02020603050405020304" pitchFamily="18" charset="0"/>
              </a:rPr>
              <a:t>Excess laces should be tucked or tied up so that they do not drag on the ice (not wrapped around ankles)</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dirty="0">
                <a:cs typeface="Calibri" panose="020F0502020204030204" pitchFamily="34" charset="0"/>
              </a:rPr>
              <a:t>Hair should be tied back so your skater can see properly.</a:t>
            </a:r>
          </a:p>
        </p:txBody>
      </p:sp>
      <p:sp>
        <p:nvSpPr>
          <p:cNvPr id="10" name="Title 9">
            <a:extLst>
              <a:ext uri="{FF2B5EF4-FFF2-40B4-BE49-F238E27FC236}">
                <a16:creationId xmlns:a16="http://schemas.microsoft.com/office/drawing/2014/main" id="{21214EF2-AF02-1B40-E142-974450CC4002}"/>
              </a:ext>
            </a:extLst>
          </p:cNvPr>
          <p:cNvSpPr>
            <a:spLocks noGrp="1"/>
          </p:cNvSpPr>
          <p:nvPr>
            <p:ph type="title"/>
          </p:nvPr>
        </p:nvSpPr>
        <p:spPr/>
        <p:txBody>
          <a:bodyPr/>
          <a:lstStyle/>
          <a:p>
            <a:r>
              <a:rPr lang="en-US" dirty="0">
                <a:latin typeface="Avenir Next LT Pro Demi" panose="020B0704020202020204" pitchFamily="34" charset="0"/>
              </a:rPr>
              <a:t>Required Equipment:</a:t>
            </a:r>
            <a:endParaRPr lang="en-CA" dirty="0">
              <a:latin typeface="Avenir Next LT Pro Demi" panose="020B0704020202020204" pitchFamily="34" charset="0"/>
            </a:endParaRPr>
          </a:p>
        </p:txBody>
      </p:sp>
      <p:pic>
        <p:nvPicPr>
          <p:cNvPr id="30" name="Picture 29" descr="A black hockey helmet with a wire mesh face&#10;&#10;Description automatically generated">
            <a:extLst>
              <a:ext uri="{FF2B5EF4-FFF2-40B4-BE49-F238E27FC236}">
                <a16:creationId xmlns:a16="http://schemas.microsoft.com/office/drawing/2014/main" id="{86E77244-D34F-7CBD-EC0B-33C687C11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252" y="2063093"/>
            <a:ext cx="1447800" cy="1781175"/>
          </a:xfrm>
          <a:prstGeom prst="rect">
            <a:avLst/>
          </a:prstGeom>
        </p:spPr>
      </p:pic>
      <p:sp>
        <p:nvSpPr>
          <p:cNvPr id="31" name="TextBox 30">
            <a:extLst>
              <a:ext uri="{FF2B5EF4-FFF2-40B4-BE49-F238E27FC236}">
                <a16:creationId xmlns:a16="http://schemas.microsoft.com/office/drawing/2014/main" id="{57BF201D-69CD-D095-EF3A-90CF95F6AF87}"/>
              </a:ext>
            </a:extLst>
          </p:cNvPr>
          <p:cNvSpPr txBox="1"/>
          <p:nvPr/>
        </p:nvSpPr>
        <p:spPr>
          <a:xfrm>
            <a:off x="1323322" y="1670277"/>
            <a:ext cx="2501198" cy="369332"/>
          </a:xfrm>
          <a:prstGeom prst="rect">
            <a:avLst/>
          </a:prstGeom>
          <a:noFill/>
        </p:spPr>
        <p:txBody>
          <a:bodyPr wrap="none" rtlCol="0">
            <a:spAutoFit/>
          </a:bodyPr>
          <a:lstStyle/>
          <a:p>
            <a:r>
              <a:rPr lang="en-US" b="1" dirty="0"/>
              <a:t>CSA Approved Helmet</a:t>
            </a:r>
            <a:endParaRPr lang="en-CA" b="1" dirty="0"/>
          </a:p>
        </p:txBody>
      </p:sp>
      <p:pic>
        <p:nvPicPr>
          <p:cNvPr id="35" name="Picture 34" descr="A logo with text and numbers&#10;&#10;Description automatically generated">
            <a:extLst>
              <a:ext uri="{FF2B5EF4-FFF2-40B4-BE49-F238E27FC236}">
                <a16:creationId xmlns:a16="http://schemas.microsoft.com/office/drawing/2014/main" id="{60FC85E1-D830-BD34-0CE9-CD78A5E1C8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3921" y="2144055"/>
            <a:ext cx="1571625" cy="1619250"/>
          </a:xfrm>
          <a:prstGeom prst="rect">
            <a:avLst/>
          </a:prstGeom>
        </p:spPr>
      </p:pic>
      <p:pic>
        <p:nvPicPr>
          <p:cNvPr id="37" name="Picture 36" descr="A pair of white ice skates&#10;&#10;Description automatically generated">
            <a:extLst>
              <a:ext uri="{FF2B5EF4-FFF2-40B4-BE49-F238E27FC236}">
                <a16:creationId xmlns:a16="http://schemas.microsoft.com/office/drawing/2014/main" id="{314757C1-AE2F-ED08-C1B5-F4054F35F0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7152" y="2277172"/>
            <a:ext cx="1561342" cy="1486133"/>
          </a:xfrm>
          <a:prstGeom prst="rect">
            <a:avLst/>
          </a:prstGeom>
        </p:spPr>
      </p:pic>
      <p:sp>
        <p:nvSpPr>
          <p:cNvPr id="38" name="Text Placeholder 13">
            <a:extLst>
              <a:ext uri="{FF2B5EF4-FFF2-40B4-BE49-F238E27FC236}">
                <a16:creationId xmlns:a16="http://schemas.microsoft.com/office/drawing/2014/main" id="{778862D2-05DD-F3FD-6ECB-0FB613CB5E8B}"/>
              </a:ext>
            </a:extLst>
          </p:cNvPr>
          <p:cNvSpPr txBox="1">
            <a:spLocks/>
          </p:cNvSpPr>
          <p:nvPr/>
        </p:nvSpPr>
        <p:spPr>
          <a:xfrm>
            <a:off x="7973298" y="1640738"/>
            <a:ext cx="3733207" cy="41236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b="1" dirty="0">
                <a:ea typeface="Calibri" panose="020F0502020204030204" pitchFamily="34" charset="0"/>
                <a:cs typeface="Calibri" panose="020F0502020204030204" pitchFamily="34" charset="0"/>
              </a:rPr>
              <a:t>Clothing</a:t>
            </a:r>
          </a:p>
        </p:txBody>
      </p:sp>
      <p:pic>
        <p:nvPicPr>
          <p:cNvPr id="41" name="Picture 40" descr="A pair of ice hockey skates&#10;&#10;Description automatically generated">
            <a:extLst>
              <a:ext uri="{FF2B5EF4-FFF2-40B4-BE49-F238E27FC236}">
                <a16:creationId xmlns:a16="http://schemas.microsoft.com/office/drawing/2014/main" id="{EB3C0053-EE77-0FE6-C251-211131A4A5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2290898"/>
            <a:ext cx="1601118" cy="1325563"/>
          </a:xfrm>
          <a:prstGeom prst="rect">
            <a:avLst/>
          </a:prstGeom>
        </p:spPr>
      </p:pic>
      <p:pic>
        <p:nvPicPr>
          <p:cNvPr id="43" name="Picture 42" descr="A blue and black snow suit&#10;&#10;Description automatically generated">
            <a:extLst>
              <a:ext uri="{FF2B5EF4-FFF2-40B4-BE49-F238E27FC236}">
                <a16:creationId xmlns:a16="http://schemas.microsoft.com/office/drawing/2014/main" id="{83BAC347-2178-8012-1DE1-1A79B2B550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8420" y="2030742"/>
            <a:ext cx="1070759" cy="1619250"/>
          </a:xfrm>
          <a:prstGeom prst="rect">
            <a:avLst/>
          </a:prstGeom>
        </p:spPr>
      </p:pic>
      <p:pic>
        <p:nvPicPr>
          <p:cNvPr id="45" name="Picture 44" descr="A pair of black mittens&#10;&#10;Description automatically generated">
            <a:extLst>
              <a:ext uri="{FF2B5EF4-FFF2-40B4-BE49-F238E27FC236}">
                <a16:creationId xmlns:a16="http://schemas.microsoft.com/office/drawing/2014/main" id="{C44EE12F-D50A-0C34-D02A-9CD180AFA6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39901" y="2077980"/>
            <a:ext cx="1432382" cy="1571223"/>
          </a:xfrm>
          <a:prstGeom prst="rect">
            <a:avLst/>
          </a:prstGeom>
        </p:spPr>
      </p:pic>
      <p:pic>
        <p:nvPicPr>
          <p:cNvPr id="46" name="Picture 45" descr="A logo with text and a picture of a skate&#10;&#10;Description automatically generated">
            <a:extLst>
              <a:ext uri="{FF2B5EF4-FFF2-40B4-BE49-F238E27FC236}">
                <a16:creationId xmlns:a16="http://schemas.microsoft.com/office/drawing/2014/main" id="{BF3D690D-5452-86FA-82D7-51B6207A3E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81" y="5874091"/>
            <a:ext cx="982912" cy="982912"/>
          </a:xfrm>
          <a:prstGeom prst="rect">
            <a:avLst/>
          </a:prstGeom>
        </p:spPr>
      </p:pic>
    </p:spTree>
    <p:extLst>
      <p:ext uri="{BB962C8B-B14F-4D97-AF65-F5344CB8AC3E}">
        <p14:creationId xmlns:p14="http://schemas.microsoft.com/office/powerpoint/2010/main" val="221056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background with white circles&#10;&#10;Description automatically generated">
            <a:extLst>
              <a:ext uri="{FF2B5EF4-FFF2-40B4-BE49-F238E27FC236}">
                <a16:creationId xmlns:a16="http://schemas.microsoft.com/office/drawing/2014/main" id="{B27C6701-F11C-2947-B0C2-C901AC707C33}"/>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1993"/>
            <a:ext cx="12192000" cy="6856007"/>
          </a:xfrm>
          <a:prstGeom prst="rect">
            <a:avLst/>
          </a:prstGeom>
        </p:spPr>
      </p:pic>
      <p:sp>
        <p:nvSpPr>
          <p:cNvPr id="3" name="Content Placeholder 2">
            <a:extLst>
              <a:ext uri="{FF2B5EF4-FFF2-40B4-BE49-F238E27FC236}">
                <a16:creationId xmlns:a16="http://schemas.microsoft.com/office/drawing/2014/main" id="{57AF011A-6253-4BBF-91D8-940BCE6784B4}"/>
              </a:ext>
            </a:extLst>
          </p:cNvPr>
          <p:cNvSpPr>
            <a:spLocks noGrp="1"/>
          </p:cNvSpPr>
          <p:nvPr>
            <p:ph idx="1"/>
          </p:nvPr>
        </p:nvSpPr>
        <p:spPr>
          <a:xfrm>
            <a:off x="838200" y="1218930"/>
            <a:ext cx="10792291" cy="3704656"/>
          </a:xfrm>
        </p:spPr>
        <p:txBody>
          <a:bodyPr anchor="ctr">
            <a:normAutofit/>
          </a:bodyPr>
          <a:lstStyle/>
          <a:p>
            <a:r>
              <a:rPr lang="en-US" sz="1800" dirty="0">
                <a:cs typeface="Calibri" panose="020F0502020204030204" pitchFamily="34" charset="0"/>
              </a:rPr>
              <a:t>Ensure you fully dry the blades of your skates following each session with a dry absorbent cloth</a:t>
            </a:r>
          </a:p>
          <a:p>
            <a:r>
              <a:rPr lang="en-US" sz="1800" dirty="0">
                <a:cs typeface="Calibri" panose="020F0502020204030204" pitchFamily="34" charset="0"/>
              </a:rPr>
              <a:t>Do not store your skates with hard skate guards on as this will cause rust</a:t>
            </a:r>
          </a:p>
          <a:p>
            <a:r>
              <a:rPr lang="en-US" sz="1800" dirty="0">
                <a:cs typeface="Calibri" panose="020F0502020204030204" pitchFamily="34" charset="0"/>
              </a:rPr>
              <a:t>Ensure you air out skates and dry clothing between sessions</a:t>
            </a:r>
          </a:p>
          <a:p>
            <a:r>
              <a:rPr lang="en-US" sz="1800" dirty="0">
                <a:effectLst/>
                <a:ea typeface="Times New Roman" panose="02020603050405020304" pitchFamily="18" charset="0"/>
              </a:rPr>
              <a:t>To protect the skate blades, skate guards should be worn in any area that is not protected by rubber mats. Please avoid </a:t>
            </a:r>
            <a:r>
              <a:rPr lang="en-US" sz="1800" dirty="0">
                <a:cs typeface="Calibri" panose="020F0502020204030204" pitchFamily="34" charset="0"/>
              </a:rPr>
              <a:t>walking on the cement with your blades</a:t>
            </a:r>
          </a:p>
          <a:p>
            <a:r>
              <a:rPr lang="en-US" sz="1800" dirty="0">
                <a:cs typeface="Calibri" panose="020F0502020204030204" pitchFamily="34" charset="0"/>
              </a:rPr>
              <a:t>Ensure that your skates are sharpened approx. every 20 hours of skating</a:t>
            </a:r>
          </a:p>
        </p:txBody>
      </p:sp>
      <p:sp>
        <p:nvSpPr>
          <p:cNvPr id="5" name="Title 4">
            <a:extLst>
              <a:ext uri="{FF2B5EF4-FFF2-40B4-BE49-F238E27FC236}">
                <a16:creationId xmlns:a16="http://schemas.microsoft.com/office/drawing/2014/main" id="{F2DD67E3-D3EE-E746-6F8C-FC74FC8FFAE6}"/>
              </a:ext>
            </a:extLst>
          </p:cNvPr>
          <p:cNvSpPr>
            <a:spLocks noGrp="1"/>
          </p:cNvSpPr>
          <p:nvPr>
            <p:ph type="title"/>
          </p:nvPr>
        </p:nvSpPr>
        <p:spPr/>
        <p:txBody>
          <a:bodyPr/>
          <a:lstStyle/>
          <a:p>
            <a:r>
              <a:rPr lang="en-US" dirty="0">
                <a:latin typeface="Avenir Next LT Pro Demi" panose="020B0704020202020204" pitchFamily="34" charset="0"/>
              </a:rPr>
              <a:t>Maintaining your equipment</a:t>
            </a:r>
            <a:endParaRPr lang="en-CA" dirty="0">
              <a:latin typeface="Avenir Next LT Pro Demi" panose="020B0704020202020204" pitchFamily="34" charset="0"/>
            </a:endParaRPr>
          </a:p>
        </p:txBody>
      </p:sp>
      <p:pic>
        <p:nvPicPr>
          <p:cNvPr id="7" name="Picture 6" descr="A group of colorful objects&#10;&#10;Description automatically generated">
            <a:extLst>
              <a:ext uri="{FF2B5EF4-FFF2-40B4-BE49-F238E27FC236}">
                <a16:creationId xmlns:a16="http://schemas.microsoft.com/office/drawing/2014/main" id="{B1F53B5A-347B-3CCC-7AC7-038264EF7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21" y="4565491"/>
            <a:ext cx="2444922" cy="1927384"/>
          </a:xfrm>
          <a:prstGeom prst="rect">
            <a:avLst/>
          </a:prstGeom>
        </p:spPr>
      </p:pic>
      <p:sp>
        <p:nvSpPr>
          <p:cNvPr id="9" name="TextBox 8">
            <a:extLst>
              <a:ext uri="{FF2B5EF4-FFF2-40B4-BE49-F238E27FC236}">
                <a16:creationId xmlns:a16="http://schemas.microsoft.com/office/drawing/2014/main" id="{A765B00D-BEB0-C455-C67C-69A500933A3C}"/>
              </a:ext>
            </a:extLst>
          </p:cNvPr>
          <p:cNvSpPr txBox="1"/>
          <p:nvPr/>
        </p:nvSpPr>
        <p:spPr>
          <a:xfrm>
            <a:off x="3021670" y="5281681"/>
            <a:ext cx="2011680" cy="646331"/>
          </a:xfrm>
          <a:prstGeom prst="rect">
            <a:avLst/>
          </a:prstGeom>
          <a:noFill/>
        </p:spPr>
        <p:txBody>
          <a:bodyPr wrap="square" rtlCol="0">
            <a:spAutoFit/>
          </a:bodyPr>
          <a:lstStyle/>
          <a:p>
            <a:r>
              <a:rPr lang="en-US" sz="1200" dirty="0"/>
              <a:t>Cloth skate guards used for storing skates in between sessions</a:t>
            </a:r>
            <a:endParaRPr lang="en-CA" sz="1200" dirty="0"/>
          </a:p>
        </p:txBody>
      </p:sp>
      <p:pic>
        <p:nvPicPr>
          <p:cNvPr id="12" name="Picture 11" descr="A black plastic clip with a black handle&#10;&#10;Description automatically generated with medium confidence">
            <a:extLst>
              <a:ext uri="{FF2B5EF4-FFF2-40B4-BE49-F238E27FC236}">
                <a16:creationId xmlns:a16="http://schemas.microsoft.com/office/drawing/2014/main" id="{4CC3948C-7615-D370-DADE-576664F750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6317" y="4918300"/>
            <a:ext cx="1988039" cy="1280092"/>
          </a:xfrm>
          <a:prstGeom prst="rect">
            <a:avLst/>
          </a:prstGeom>
        </p:spPr>
      </p:pic>
      <p:pic>
        <p:nvPicPr>
          <p:cNvPr id="14" name="Picture 13" descr="A pair of purple plastic clips&#10;&#10;Description automatically generated">
            <a:extLst>
              <a:ext uri="{FF2B5EF4-FFF2-40B4-BE49-F238E27FC236}">
                <a16:creationId xmlns:a16="http://schemas.microsoft.com/office/drawing/2014/main" id="{06F1DF5B-DFDA-8D13-B53C-60A29E7BA0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9830" y="5532436"/>
            <a:ext cx="2331044" cy="1325564"/>
          </a:xfrm>
          <a:prstGeom prst="rect">
            <a:avLst/>
          </a:prstGeom>
        </p:spPr>
      </p:pic>
      <p:sp>
        <p:nvSpPr>
          <p:cNvPr id="15" name="TextBox 14">
            <a:extLst>
              <a:ext uri="{FF2B5EF4-FFF2-40B4-BE49-F238E27FC236}">
                <a16:creationId xmlns:a16="http://schemas.microsoft.com/office/drawing/2014/main" id="{C51D002F-7A70-0623-C3D9-06F84963444D}"/>
              </a:ext>
            </a:extLst>
          </p:cNvPr>
          <p:cNvSpPr txBox="1"/>
          <p:nvPr/>
        </p:nvSpPr>
        <p:spPr>
          <a:xfrm>
            <a:off x="8378547" y="5021351"/>
            <a:ext cx="2275840" cy="1015663"/>
          </a:xfrm>
          <a:prstGeom prst="rect">
            <a:avLst/>
          </a:prstGeom>
          <a:noFill/>
        </p:spPr>
        <p:txBody>
          <a:bodyPr wrap="square" rtlCol="0">
            <a:spAutoFit/>
          </a:bodyPr>
          <a:lstStyle/>
          <a:p>
            <a:r>
              <a:rPr lang="en-US" sz="1200" dirty="0"/>
              <a:t>Hard skate guards are for walking with skates on.  Do not store skates with hard guards, these will cause rust on skate blades.</a:t>
            </a:r>
            <a:endParaRPr lang="en-CA" sz="1200" dirty="0"/>
          </a:p>
        </p:txBody>
      </p:sp>
    </p:spTree>
    <p:extLst>
      <p:ext uri="{BB962C8B-B14F-4D97-AF65-F5344CB8AC3E}">
        <p14:creationId xmlns:p14="http://schemas.microsoft.com/office/powerpoint/2010/main" val="196442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background with white circles&#10;&#10;Description automatically generated">
            <a:extLst>
              <a:ext uri="{FF2B5EF4-FFF2-40B4-BE49-F238E27FC236}">
                <a16:creationId xmlns:a16="http://schemas.microsoft.com/office/drawing/2014/main" id="{6AAA6037-A8CD-0022-DC14-641437E585B2}"/>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1993"/>
            <a:ext cx="12192000" cy="6856007"/>
          </a:xfrm>
          <a:prstGeom prst="rect">
            <a:avLst/>
          </a:prstGeom>
        </p:spPr>
      </p:pic>
      <p:sp>
        <p:nvSpPr>
          <p:cNvPr id="2" name="Title 1">
            <a:extLst>
              <a:ext uri="{FF2B5EF4-FFF2-40B4-BE49-F238E27FC236}">
                <a16:creationId xmlns:a16="http://schemas.microsoft.com/office/drawing/2014/main" id="{E2788E90-4AA5-4EF7-9E6B-805CF1183495}"/>
              </a:ext>
            </a:extLst>
          </p:cNvPr>
          <p:cNvSpPr>
            <a:spLocks noGrp="1"/>
          </p:cNvSpPr>
          <p:nvPr>
            <p:ph type="title"/>
          </p:nvPr>
        </p:nvSpPr>
        <p:spPr>
          <a:xfrm>
            <a:off x="416202" y="743537"/>
            <a:ext cx="10353761" cy="1326321"/>
          </a:xfrm>
        </p:spPr>
        <p:txBody>
          <a:bodyPr>
            <a:normAutofit/>
          </a:bodyPr>
          <a:lstStyle/>
          <a:p>
            <a:r>
              <a:rPr lang="en-US" sz="3600" dirty="0">
                <a:latin typeface="Avenir Next LT Pro Demi" panose="020B0704020202020204" pitchFamily="34" charset="0"/>
              </a:rPr>
              <a:t>Events &amp; Theme Days</a:t>
            </a:r>
            <a:endParaRPr lang="en-US" dirty="0">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57AF011A-6253-4BBF-91D8-940BCE6784B4}"/>
              </a:ext>
            </a:extLst>
          </p:cNvPr>
          <p:cNvSpPr>
            <a:spLocks noGrp="1"/>
          </p:cNvSpPr>
          <p:nvPr>
            <p:ph sz="half" idx="1"/>
          </p:nvPr>
        </p:nvSpPr>
        <p:spPr>
          <a:xfrm>
            <a:off x="913795" y="1605281"/>
            <a:ext cx="5106004" cy="4185920"/>
          </a:xfrm>
        </p:spPr>
        <p:txBody>
          <a:bodyPr anchor="ctr">
            <a:normAutofit/>
          </a:bodyPr>
          <a:lstStyle/>
          <a:p>
            <a:r>
              <a:rPr lang="en-US" sz="1800" dirty="0">
                <a:cs typeface="Calibri" panose="020F0502020204030204" pitchFamily="34" charset="0"/>
              </a:rPr>
              <a:t>Each month our team hosts a theme day where skaters can dress-up</a:t>
            </a:r>
          </a:p>
          <a:p>
            <a:r>
              <a:rPr lang="en-US" sz="1800" dirty="0">
                <a:cs typeface="Calibri" panose="020F0502020204030204" pitchFamily="34" charset="0"/>
              </a:rPr>
              <a:t>Please ensure your skater continues to wear their properly fitted helmet for these theme days</a:t>
            </a:r>
          </a:p>
          <a:p>
            <a:r>
              <a:rPr lang="en-US" sz="1800" dirty="0">
                <a:cs typeface="Calibri" panose="020F0502020204030204" pitchFamily="34" charset="0"/>
              </a:rPr>
              <a:t>We also host special events and fundraisers throughout the year that you will be receiving information by email for, please ensure you are updating your calendar with this information</a:t>
            </a:r>
          </a:p>
        </p:txBody>
      </p:sp>
      <p:sp>
        <p:nvSpPr>
          <p:cNvPr id="8" name="Star: 32 Points 7">
            <a:extLst>
              <a:ext uri="{FF2B5EF4-FFF2-40B4-BE49-F238E27FC236}">
                <a16:creationId xmlns:a16="http://schemas.microsoft.com/office/drawing/2014/main" id="{36D635B8-F66F-608B-7D89-C2C212CFAD10}"/>
              </a:ext>
            </a:extLst>
          </p:cNvPr>
          <p:cNvSpPr/>
          <p:nvPr/>
        </p:nvSpPr>
        <p:spPr>
          <a:xfrm>
            <a:off x="6172203" y="1133857"/>
            <a:ext cx="5440677" cy="5525560"/>
          </a:xfrm>
          <a:prstGeom prst="star32">
            <a:avLst/>
          </a:prstGeom>
          <a:solidFill>
            <a:srgbClr val="EB80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PAJAMA DAY</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September 28, 2024</a:t>
            </a:r>
            <a:endPar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HALLOWEEN / BLACK &amp; ORANGE DAY </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October </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19</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2024</a:t>
            </a: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TAYLOR SWIFT / SUPER-HERO DAY </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November 23, 2024</a:t>
            </a: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CHRISTMAS PJ PARTY / RED &amp; GREEN DAY</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December </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21</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2024</a:t>
            </a: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JERSEY / SPORTS DAY</a:t>
            </a:r>
          </a:p>
          <a:p>
            <a:pPr marL="0" marR="0" indent="0" algn="ctr">
              <a:lnSpc>
                <a:spcPct val="107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January 18, 2025</a:t>
            </a:r>
          </a:p>
          <a:p>
            <a:pPr marL="0" marR="0" indent="0" algn="ctr">
              <a:lnSpc>
                <a:spcPct val="107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RAINBOW DAY</a:t>
            </a:r>
          </a:p>
          <a:p>
            <a:pPr marL="0" marR="0" indent="0" algn="ctr">
              <a:lnSpc>
                <a:spcPct val="100000"/>
              </a:lnSpc>
              <a:spcBef>
                <a:spcPts val="0"/>
              </a:spcBef>
              <a:spcAft>
                <a:spcPts val="800"/>
              </a:spcAft>
              <a:buNone/>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February </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22</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2025</a:t>
            </a:r>
          </a:p>
          <a:p>
            <a:pPr marL="0" marR="0" indent="0" algn="ctr">
              <a:lnSpc>
                <a:spcPct val="100000"/>
              </a:lnSpc>
              <a:spcBef>
                <a:spcPts val="0"/>
              </a:spcBef>
              <a:spcAft>
                <a:spcPts val="800"/>
              </a:spcAft>
              <a:buNone/>
            </a:pPr>
            <a:r>
              <a:rPr lang="en-US" sz="12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BEACH DAY</a:t>
            </a:r>
          </a:p>
          <a:p>
            <a:pPr marL="0" indent="0" algn="ctr">
              <a:lnSpc>
                <a:spcPct val="100000"/>
              </a:lnSpc>
              <a:buNone/>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 </a:t>
            </a:r>
            <a:r>
              <a:rPr lang="en-CA"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22</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2025</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339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background with white circles&#10;&#10;Description automatically generated">
            <a:extLst>
              <a:ext uri="{FF2B5EF4-FFF2-40B4-BE49-F238E27FC236}">
                <a16:creationId xmlns:a16="http://schemas.microsoft.com/office/drawing/2014/main" id="{1B8E65FA-F743-A5E6-83C4-360E879C067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993"/>
            <a:ext cx="12192000" cy="6856007"/>
          </a:xfrm>
          <a:prstGeom prst="rect">
            <a:avLst/>
          </a:prstGeom>
        </p:spPr>
      </p:pic>
      <p:sp>
        <p:nvSpPr>
          <p:cNvPr id="2" name="Title 1">
            <a:extLst>
              <a:ext uri="{FF2B5EF4-FFF2-40B4-BE49-F238E27FC236}">
                <a16:creationId xmlns:a16="http://schemas.microsoft.com/office/drawing/2014/main" id="{E2788E90-4AA5-4EF7-9E6B-805CF1183495}"/>
              </a:ext>
            </a:extLst>
          </p:cNvPr>
          <p:cNvSpPr>
            <a:spLocks noGrp="1"/>
          </p:cNvSpPr>
          <p:nvPr>
            <p:ph type="title"/>
          </p:nvPr>
        </p:nvSpPr>
        <p:spPr>
          <a:xfrm>
            <a:off x="842917" y="220758"/>
            <a:ext cx="10353761" cy="1326321"/>
          </a:xfrm>
        </p:spPr>
        <p:txBody>
          <a:bodyPr>
            <a:normAutofit/>
          </a:bodyPr>
          <a:lstStyle/>
          <a:p>
            <a:r>
              <a:rPr lang="en-US" sz="3600" dirty="0">
                <a:latin typeface="Avenir Next LT Pro Demi" panose="020B0704020202020204" pitchFamily="34" charset="0"/>
                <a:cs typeface="Calibri" panose="020F0502020204030204" pitchFamily="34" charset="0"/>
              </a:rPr>
              <a:t>Cancellation days</a:t>
            </a:r>
            <a:endParaRPr lang="en-US" dirty="0">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57AF011A-6253-4BBF-91D8-940BCE6784B4}"/>
              </a:ext>
            </a:extLst>
          </p:cNvPr>
          <p:cNvSpPr>
            <a:spLocks noGrp="1"/>
          </p:cNvSpPr>
          <p:nvPr>
            <p:ph sz="half" idx="1"/>
          </p:nvPr>
        </p:nvSpPr>
        <p:spPr>
          <a:xfrm>
            <a:off x="913793" y="1042779"/>
            <a:ext cx="5106004" cy="4772441"/>
          </a:xfrm>
        </p:spPr>
        <p:txBody>
          <a:bodyPr anchor="ctr">
            <a:normAutofit/>
          </a:bodyPr>
          <a:lstStyle/>
          <a:p>
            <a:r>
              <a:rPr lang="en-US" sz="1800" dirty="0">
                <a:cs typeface="Calibri" panose="020F0502020204030204" pitchFamily="34" charset="0"/>
              </a:rPr>
              <a:t>As much as we love to be at the rink with our skaters each week, we have cancellation dates related to other needs of the community and our club.</a:t>
            </a:r>
          </a:p>
          <a:p>
            <a:r>
              <a:rPr lang="en-US" sz="1800" dirty="0">
                <a:cs typeface="Calibri" panose="020F0502020204030204" pitchFamily="34" charset="0"/>
              </a:rPr>
              <a:t>Many of our Program Assistants are competitive figure skaters whose competitions are hosted on weekends in the second half of the season.  Without our PAs, we cannot meet our required skater to coach ratios</a:t>
            </a:r>
          </a:p>
          <a:p>
            <a:r>
              <a:rPr lang="en-US" sz="1800" dirty="0">
                <a:cs typeface="Calibri" panose="020F0502020204030204" pitchFamily="34" charset="0"/>
              </a:rPr>
              <a:t>Please be aware that these cancellations dates were taken into consideration when planning our registration fees for the season </a:t>
            </a:r>
          </a:p>
        </p:txBody>
      </p:sp>
      <p:sp>
        <p:nvSpPr>
          <p:cNvPr id="9" name="Star: 32 Points 8">
            <a:extLst>
              <a:ext uri="{FF2B5EF4-FFF2-40B4-BE49-F238E27FC236}">
                <a16:creationId xmlns:a16="http://schemas.microsoft.com/office/drawing/2014/main" id="{2E591E7A-6977-DCD1-0116-C67FE016601D}"/>
              </a:ext>
            </a:extLst>
          </p:cNvPr>
          <p:cNvSpPr/>
          <p:nvPr/>
        </p:nvSpPr>
        <p:spPr>
          <a:xfrm>
            <a:off x="6328014" y="603504"/>
            <a:ext cx="5366325" cy="5393658"/>
          </a:xfrm>
          <a:prstGeom prst="star32">
            <a:avLst/>
          </a:prstGeom>
          <a:solidFill>
            <a:srgbClr val="EB80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alibri" panose="020F0502020204030204" pitchFamily="34" charset="0"/>
                <a:cs typeface="Calibri" panose="020F0502020204030204" pitchFamily="34" charset="0"/>
              </a:rPr>
              <a:t>October 26, 2024</a:t>
            </a:r>
          </a:p>
          <a:p>
            <a:pPr algn="ctr"/>
            <a:r>
              <a:rPr lang="en-CA" dirty="0">
                <a:latin typeface="Calibri" panose="020F0502020204030204" pitchFamily="34" charset="0"/>
                <a:cs typeface="Calibri" panose="020F0502020204030204" pitchFamily="34" charset="0"/>
              </a:rPr>
              <a:t>November 30, 2024</a:t>
            </a:r>
          </a:p>
          <a:p>
            <a:pPr algn="ctr"/>
            <a:endParaRPr lang="en-CA" dirty="0">
              <a:latin typeface="Calibri" panose="020F0502020204030204" pitchFamily="34" charset="0"/>
              <a:cs typeface="Calibri" panose="020F0502020204030204" pitchFamily="34" charset="0"/>
            </a:endParaRPr>
          </a:p>
          <a:p>
            <a:pPr algn="ctr"/>
            <a:r>
              <a:rPr lang="en-CA" b="1" u="sng" dirty="0">
                <a:latin typeface="Calibri" panose="020F0502020204030204" pitchFamily="34" charset="0"/>
                <a:cs typeface="Calibri" panose="020F0502020204030204" pitchFamily="34" charset="0"/>
              </a:rPr>
              <a:t>Holiday Break </a:t>
            </a:r>
          </a:p>
          <a:p>
            <a:pPr algn="ctr"/>
            <a:r>
              <a:rPr lang="en-CA" dirty="0">
                <a:latin typeface="Calibri" panose="020F0502020204030204" pitchFamily="34" charset="0"/>
                <a:cs typeface="Calibri" panose="020F0502020204030204" pitchFamily="34" charset="0"/>
              </a:rPr>
              <a:t>December 28, 2024</a:t>
            </a:r>
          </a:p>
          <a:p>
            <a:pPr algn="ctr"/>
            <a:r>
              <a:rPr lang="en-CA" dirty="0">
                <a:latin typeface="Calibri" panose="020F0502020204030204" pitchFamily="34" charset="0"/>
                <a:cs typeface="Calibri" panose="020F0502020204030204" pitchFamily="34" charset="0"/>
              </a:rPr>
              <a:t>January 4 &amp; 11, 2025</a:t>
            </a:r>
          </a:p>
          <a:p>
            <a:pPr algn="ctr"/>
            <a:endParaRPr lang="en-CA" dirty="0">
              <a:latin typeface="Calibri" panose="020F0502020204030204" pitchFamily="34" charset="0"/>
              <a:cs typeface="Calibri" panose="020F0502020204030204" pitchFamily="34" charset="0"/>
            </a:endParaRPr>
          </a:p>
          <a:p>
            <a:pPr algn="ctr"/>
            <a:r>
              <a:rPr lang="en-CA" dirty="0">
                <a:latin typeface="Calibri" panose="020F0502020204030204" pitchFamily="34" charset="0"/>
                <a:cs typeface="Calibri" panose="020F0502020204030204" pitchFamily="34" charset="0"/>
              </a:rPr>
              <a:t>January 25, 2025</a:t>
            </a:r>
          </a:p>
          <a:p>
            <a:pPr algn="ctr"/>
            <a:r>
              <a:rPr lang="en-CA" dirty="0">
                <a:latin typeface="Calibri" panose="020F0502020204030204" pitchFamily="34" charset="0"/>
                <a:cs typeface="Calibri" panose="020F0502020204030204" pitchFamily="34" charset="0"/>
              </a:rPr>
              <a:t>February 15, 2025</a:t>
            </a:r>
          </a:p>
          <a:p>
            <a:pPr algn="ctr"/>
            <a:r>
              <a:rPr lang="en-CA" dirty="0">
                <a:latin typeface="Calibri" panose="020F0502020204030204" pitchFamily="34" charset="0"/>
                <a:cs typeface="Calibri" panose="020F0502020204030204" pitchFamily="34" charset="0"/>
              </a:rPr>
              <a:t>March 15, 2025</a:t>
            </a:r>
          </a:p>
        </p:txBody>
      </p:sp>
    </p:spTree>
    <p:extLst>
      <p:ext uri="{BB962C8B-B14F-4D97-AF65-F5344CB8AC3E}">
        <p14:creationId xmlns:p14="http://schemas.microsoft.com/office/powerpoint/2010/main" val="300211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background with white circles&#10;&#10;Description automatically generated">
            <a:extLst>
              <a:ext uri="{FF2B5EF4-FFF2-40B4-BE49-F238E27FC236}">
                <a16:creationId xmlns:a16="http://schemas.microsoft.com/office/drawing/2014/main" id="{5C984F23-A988-97F7-9EAE-96E0E67313A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993"/>
            <a:ext cx="12192000" cy="6856007"/>
          </a:xfrm>
          <a:prstGeom prst="rect">
            <a:avLst/>
          </a:prstGeom>
        </p:spPr>
      </p:pic>
      <p:sp>
        <p:nvSpPr>
          <p:cNvPr id="2" name="Title 1">
            <a:extLst>
              <a:ext uri="{FF2B5EF4-FFF2-40B4-BE49-F238E27FC236}">
                <a16:creationId xmlns:a16="http://schemas.microsoft.com/office/drawing/2014/main" id="{B6D78535-0EDC-40BD-AC92-F41D076271B7}"/>
              </a:ext>
            </a:extLst>
          </p:cNvPr>
          <p:cNvSpPr>
            <a:spLocks noGrp="1"/>
          </p:cNvSpPr>
          <p:nvPr>
            <p:ph type="title"/>
          </p:nvPr>
        </p:nvSpPr>
        <p:spPr>
          <a:xfrm>
            <a:off x="913796" y="927100"/>
            <a:ext cx="3418766" cy="4616450"/>
          </a:xfrm>
        </p:spPr>
        <p:txBody>
          <a:bodyPr>
            <a:normAutofit/>
          </a:bodyPr>
          <a:lstStyle/>
          <a:p>
            <a:r>
              <a:rPr lang="en-US" sz="3600" dirty="0">
                <a:latin typeface="Avenir Next LT Pro Demi" panose="020B0704020202020204" pitchFamily="34" charset="0"/>
                <a:cs typeface="Calibri" panose="020F0502020204030204" pitchFamily="34" charset="0"/>
              </a:rPr>
              <a:t>Volunteers</a:t>
            </a:r>
            <a:endParaRPr lang="en-US" sz="3600" dirty="0">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5B44D433-A28F-4275-96F2-A9E117E12DC0}"/>
              </a:ext>
            </a:extLst>
          </p:cNvPr>
          <p:cNvSpPr>
            <a:spLocks noGrp="1"/>
          </p:cNvSpPr>
          <p:nvPr>
            <p:ph idx="1"/>
          </p:nvPr>
        </p:nvSpPr>
        <p:spPr>
          <a:xfrm>
            <a:off x="4976029" y="971549"/>
            <a:ext cx="6291528" cy="5115216"/>
          </a:xfrm>
        </p:spPr>
        <p:txBody>
          <a:bodyPr anchor="ctr">
            <a:normAutofit/>
          </a:bodyPr>
          <a:lstStyle/>
          <a:p>
            <a:r>
              <a:rPr lang="en-US" sz="1800" dirty="0">
                <a:cs typeface="Calibri" panose="020F0502020204030204" pitchFamily="34" charset="0"/>
              </a:rPr>
              <a:t>Our volunteers are parents of skaters just like you</a:t>
            </a:r>
          </a:p>
          <a:p>
            <a:r>
              <a:rPr lang="en-US" sz="1800" dirty="0">
                <a:cs typeface="Calibri" panose="020F0502020204030204" pitchFamily="34" charset="0"/>
              </a:rPr>
              <a:t>If you are open to offering your time or expertise throughout the season, please touch base with one of our amazing executive members to ask how you can help!</a:t>
            </a:r>
          </a:p>
        </p:txBody>
      </p:sp>
      <p:pic>
        <p:nvPicPr>
          <p:cNvPr id="5" name="Picture 4" descr="A black background with white text&#10;&#10;Description automatically generated">
            <a:extLst>
              <a:ext uri="{FF2B5EF4-FFF2-40B4-BE49-F238E27FC236}">
                <a16:creationId xmlns:a16="http://schemas.microsoft.com/office/drawing/2014/main" id="{F1877EDC-C4ED-9EB4-E649-667A53BA0D3E}"/>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0279558" y="6083857"/>
            <a:ext cx="1831161" cy="682703"/>
          </a:xfrm>
          <a:prstGeom prst="rect">
            <a:avLst/>
          </a:prstGeom>
        </p:spPr>
      </p:pic>
      <p:pic>
        <p:nvPicPr>
          <p:cNvPr id="6" name="Picture 5" descr="A logo with text and a picture of a skate&#10;&#10;Description automatically generated">
            <a:extLst>
              <a:ext uri="{FF2B5EF4-FFF2-40B4-BE49-F238E27FC236}">
                <a16:creationId xmlns:a16="http://schemas.microsoft.com/office/drawing/2014/main" id="{203B1C7C-2317-4493-1052-8D20AD4E5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1" y="5874091"/>
            <a:ext cx="982912" cy="982912"/>
          </a:xfrm>
          <a:prstGeom prst="rect">
            <a:avLst/>
          </a:prstGeom>
        </p:spPr>
      </p:pic>
    </p:spTree>
    <p:extLst>
      <p:ext uri="{BB962C8B-B14F-4D97-AF65-F5344CB8AC3E}">
        <p14:creationId xmlns:p14="http://schemas.microsoft.com/office/powerpoint/2010/main" val="116943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2189</TotalTime>
  <Words>1617</Words>
  <Application>Microsoft Office PowerPoint</Application>
  <PresentationFormat>Widescreen</PresentationFormat>
  <Paragraphs>139</Paragraphs>
  <Slides>14</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Aptos</vt:lpstr>
      <vt:lpstr>Aptos Display</vt:lpstr>
      <vt:lpstr>Arial</vt:lpstr>
      <vt:lpstr>Avenir Next LT Pro Demi</vt:lpstr>
      <vt:lpstr>Calibri</vt:lpstr>
      <vt:lpstr>Times New Roman</vt:lpstr>
      <vt:lpstr>Office Theme</vt:lpstr>
      <vt:lpstr>Acrobat Document</vt:lpstr>
      <vt:lpstr>Canskate  Parent Information </vt:lpstr>
      <vt:lpstr>PowerPoint Presentation</vt:lpstr>
      <vt:lpstr>Who we are:</vt:lpstr>
      <vt:lpstr>When you first arrive:</vt:lpstr>
      <vt:lpstr>Required Equipment:</vt:lpstr>
      <vt:lpstr>Maintaining your equipment</vt:lpstr>
      <vt:lpstr>Events &amp; Theme Days</vt:lpstr>
      <vt:lpstr>Cancellation days</vt:lpstr>
      <vt:lpstr>Volunteers</vt:lpstr>
      <vt:lpstr>Program Assistants</vt:lpstr>
      <vt:lpstr>Review of session format</vt:lpstr>
      <vt:lpstr>Reading Report Cards    PreCanskate</vt:lpstr>
      <vt:lpstr>CanSkate Report Card</vt:lpstr>
      <vt:lpstr>How to reach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Canskate and  Pre-Canskate  Parent Information</dc:title>
  <dc:creator>Porteous, Miranda</dc:creator>
  <cp:lastModifiedBy>Desiree Bellevue</cp:lastModifiedBy>
  <cp:revision>44</cp:revision>
  <dcterms:created xsi:type="dcterms:W3CDTF">2022-09-09T13:44:17Z</dcterms:created>
  <dcterms:modified xsi:type="dcterms:W3CDTF">2024-09-13T03:15:16Z</dcterms:modified>
</cp:coreProperties>
</file>